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Lst>
  <p:notesMasterIdLst>
    <p:notesMasterId r:id="rId24"/>
  </p:notesMasterIdLst>
  <p:sldIdLst>
    <p:sldId id="256" r:id="rId2"/>
    <p:sldId id="264" r:id="rId3"/>
    <p:sldId id="340" r:id="rId4"/>
    <p:sldId id="344" r:id="rId5"/>
    <p:sldId id="308" r:id="rId6"/>
    <p:sldId id="352" r:id="rId7"/>
    <p:sldId id="345" r:id="rId8"/>
    <p:sldId id="364" r:id="rId9"/>
    <p:sldId id="346" r:id="rId10"/>
    <p:sldId id="266" r:id="rId11"/>
    <p:sldId id="356" r:id="rId12"/>
    <p:sldId id="367" r:id="rId13"/>
    <p:sldId id="365" r:id="rId14"/>
    <p:sldId id="366" r:id="rId15"/>
    <p:sldId id="259" r:id="rId16"/>
    <p:sldId id="262" r:id="rId17"/>
    <p:sldId id="354" r:id="rId18"/>
    <p:sldId id="360" r:id="rId19"/>
    <p:sldId id="342" r:id="rId20"/>
    <p:sldId id="275" r:id="rId21"/>
    <p:sldId id="258" r:id="rId22"/>
    <p:sldId id="3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7"/>
    <p:restoredTop sz="71057"/>
  </p:normalViewPr>
  <p:slideViewPr>
    <p:cSldViewPr snapToGrid="0" snapToObjects="1">
      <p:cViewPr>
        <p:scale>
          <a:sx n="72" d="100"/>
          <a:sy n="72" d="100"/>
        </p:scale>
        <p:origin x="2264"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Redstone </c:v>
                </c:pt>
              </c:strCache>
            </c:strRef>
          </c:tx>
          <c:spPr>
            <a:ln>
              <a:solidFill>
                <a:srgbClr val="FF0000"/>
              </a:solidFill>
            </a:ln>
          </c:spPr>
          <c:marker>
            <c:spPr>
              <a:solidFill>
                <a:srgbClr val="FF000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Sheet1!$B$2:$B$16</c:f>
              <c:numCache>
                <c:formatCode>0.0</c:formatCode>
                <c:ptCount val="15"/>
                <c:pt idx="0" formatCode="General">
                  <c:v>5.0999999999999996</c:v>
                </c:pt>
                <c:pt idx="1">
                  <c:v>5.5600000000000005</c:v>
                </c:pt>
                <c:pt idx="2">
                  <c:v>4.75</c:v>
                </c:pt>
                <c:pt idx="3">
                  <c:v>4.0999999999999996</c:v>
                </c:pt>
                <c:pt idx="4">
                  <c:v>4.2279999999999998</c:v>
                </c:pt>
                <c:pt idx="5">
                  <c:v>5.6749999999999998</c:v>
                </c:pt>
                <c:pt idx="6">
                  <c:v>4.7</c:v>
                </c:pt>
                <c:pt idx="7">
                  <c:v>5.4</c:v>
                </c:pt>
                <c:pt idx="8">
                  <c:v>4.5999999999999996</c:v>
                </c:pt>
                <c:pt idx="9">
                  <c:v>5.7</c:v>
                </c:pt>
                <c:pt idx="10">
                  <c:v>4.8</c:v>
                </c:pt>
                <c:pt idx="11">
                  <c:v>5.08</c:v>
                </c:pt>
                <c:pt idx="12">
                  <c:v>5.7</c:v>
                </c:pt>
                <c:pt idx="13">
                  <c:v>5.2</c:v>
                </c:pt>
                <c:pt idx="14">
                  <c:v>5</c:v>
                </c:pt>
              </c:numCache>
            </c:numRef>
          </c:val>
          <c:smooth val="0"/>
          <c:extLst>
            <c:ext xmlns:c16="http://schemas.microsoft.com/office/drawing/2014/chart" uri="{C3380CC4-5D6E-409C-BE32-E72D297353CC}">
              <c16:uniqueId val="{00000000-C1ED-4D03-A82C-9634B058E8D9}"/>
            </c:ext>
          </c:extLst>
        </c:ser>
        <c:ser>
          <c:idx val="1"/>
          <c:order val="1"/>
          <c:tx>
            <c:strRef>
              <c:f>Sheet1!$C$1</c:f>
              <c:strCache>
                <c:ptCount val="1"/>
                <c:pt idx="0">
                  <c:v>Little Red </c:v>
                </c:pt>
              </c:strCache>
            </c:strRef>
          </c:tx>
          <c:spPr>
            <a:ln>
              <a:solidFill>
                <a:srgbClr val="FF40FF"/>
              </a:solidFill>
            </a:ln>
          </c:spPr>
          <c:marker>
            <c:spPr>
              <a:solidFill>
                <a:srgbClr val="FF40FF"/>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Sheet1!$C$2:$C$16</c:f>
              <c:numCache>
                <c:formatCode>0.0</c:formatCode>
                <c:ptCount val="15"/>
                <c:pt idx="0">
                  <c:v>3.7750000000000004</c:v>
                </c:pt>
                <c:pt idx="1">
                  <c:v>4.8</c:v>
                </c:pt>
                <c:pt idx="2">
                  <c:v>3.9749999999999996</c:v>
                </c:pt>
                <c:pt idx="3">
                  <c:v>4.7200000000000006</c:v>
                </c:pt>
                <c:pt idx="4">
                  <c:v>3.4760000000000004</c:v>
                </c:pt>
                <c:pt idx="5">
                  <c:v>4.2250000000000005</c:v>
                </c:pt>
                <c:pt idx="6">
                  <c:v>3.2</c:v>
                </c:pt>
                <c:pt idx="7">
                  <c:v>3.8</c:v>
                </c:pt>
                <c:pt idx="8">
                  <c:v>3.6</c:v>
                </c:pt>
                <c:pt idx="9">
                  <c:v>4.4000000000000004</c:v>
                </c:pt>
                <c:pt idx="10">
                  <c:v>3.5</c:v>
                </c:pt>
                <c:pt idx="11">
                  <c:v>4.51</c:v>
                </c:pt>
                <c:pt idx="12">
                  <c:v>3.9</c:v>
                </c:pt>
                <c:pt idx="13">
                  <c:v>4.03</c:v>
                </c:pt>
                <c:pt idx="14">
                  <c:v>4.2</c:v>
                </c:pt>
              </c:numCache>
            </c:numRef>
          </c:val>
          <c:smooth val="0"/>
          <c:extLst>
            <c:ext xmlns:c16="http://schemas.microsoft.com/office/drawing/2014/chart" uri="{C3380CC4-5D6E-409C-BE32-E72D297353CC}">
              <c16:uniqueId val="{00000001-C1ED-4D03-A82C-9634B058E8D9}"/>
            </c:ext>
          </c:extLst>
        </c:ser>
        <c:ser>
          <c:idx val="2"/>
          <c:order val="2"/>
          <c:tx>
            <c:strRef>
              <c:f>Sheet1!$D$1</c:f>
              <c:strCache>
                <c:ptCount val="1"/>
                <c:pt idx="0">
                  <c:v>Bitter Lake</c:v>
                </c:pt>
              </c:strCache>
            </c:strRef>
          </c:tx>
          <c:spPr>
            <a:ln>
              <a:solidFill>
                <a:srgbClr val="7030A0"/>
              </a:solidFill>
            </a:ln>
          </c:spPr>
          <c:marker>
            <c:spPr>
              <a:solidFill>
                <a:srgbClr val="7030A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Sheet1!$D$2:$D$16</c:f>
              <c:numCache>
                <c:formatCode>0.0</c:formatCode>
                <c:ptCount val="15"/>
                <c:pt idx="0">
                  <c:v>5.5124999999999993</c:v>
                </c:pt>
                <c:pt idx="1">
                  <c:v>6.2285714285714286</c:v>
                </c:pt>
                <c:pt idx="2">
                  <c:v>6.3500000000000005</c:v>
                </c:pt>
                <c:pt idx="3">
                  <c:v>5.8142857142857149</c:v>
                </c:pt>
                <c:pt idx="4">
                  <c:v>6.7142857142857144</c:v>
                </c:pt>
                <c:pt idx="5">
                  <c:v>6.2333333333333334</c:v>
                </c:pt>
                <c:pt idx="6">
                  <c:v>6.6</c:v>
                </c:pt>
                <c:pt idx="7">
                  <c:v>6.6</c:v>
                </c:pt>
                <c:pt idx="8">
                  <c:v>6.6</c:v>
                </c:pt>
                <c:pt idx="9">
                  <c:v>7.1</c:v>
                </c:pt>
                <c:pt idx="10">
                  <c:v>5.6</c:v>
                </c:pt>
                <c:pt idx="11">
                  <c:v>6.24</c:v>
                </c:pt>
                <c:pt idx="12">
                  <c:v>6.2</c:v>
                </c:pt>
                <c:pt idx="13">
                  <c:v>6.02</c:v>
                </c:pt>
                <c:pt idx="14">
                  <c:v>5.4</c:v>
                </c:pt>
              </c:numCache>
            </c:numRef>
          </c:val>
          <c:smooth val="0"/>
          <c:extLst>
            <c:ext xmlns:c16="http://schemas.microsoft.com/office/drawing/2014/chart" uri="{C3380CC4-5D6E-409C-BE32-E72D297353CC}">
              <c16:uniqueId val="{00000002-C1ED-4D03-A82C-9634B058E8D9}"/>
            </c:ext>
          </c:extLst>
        </c:ser>
        <c:ser>
          <c:idx val="3"/>
          <c:order val="3"/>
          <c:tx>
            <c:strRef>
              <c:f>Sheet1!$E$1</c:f>
              <c:strCache>
                <c:ptCount val="1"/>
                <c:pt idx="0">
                  <c:v>Pelaw</c:v>
                </c:pt>
              </c:strCache>
            </c:strRef>
          </c:tx>
          <c:spPr>
            <a:ln>
              <a:solidFill>
                <a:srgbClr val="00B0F0"/>
              </a:solidFill>
            </a:ln>
          </c:spPr>
          <c:marker>
            <c:spPr>
              <a:solidFill>
                <a:srgbClr val="00B0F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Sheet1!$E$2:$E$16</c:f>
              <c:numCache>
                <c:formatCode>0.0</c:formatCode>
                <c:ptCount val="15"/>
                <c:pt idx="0">
                  <c:v>3.1500000000000004</c:v>
                </c:pt>
                <c:pt idx="1">
                  <c:v>3.4249999999999998</c:v>
                </c:pt>
                <c:pt idx="2">
                  <c:v>3.125</c:v>
                </c:pt>
                <c:pt idx="3">
                  <c:v>3.5799999999999996</c:v>
                </c:pt>
                <c:pt idx="4">
                  <c:v>3.5479999999999996</c:v>
                </c:pt>
                <c:pt idx="5">
                  <c:v>3.7560000000000002</c:v>
                </c:pt>
                <c:pt idx="6">
                  <c:v>2.9</c:v>
                </c:pt>
                <c:pt idx="7">
                  <c:v>3.4</c:v>
                </c:pt>
                <c:pt idx="8">
                  <c:v>3.7</c:v>
                </c:pt>
                <c:pt idx="9">
                  <c:v>3.4</c:v>
                </c:pt>
                <c:pt idx="10">
                  <c:v>2.6</c:v>
                </c:pt>
                <c:pt idx="11">
                  <c:v>3.35</c:v>
                </c:pt>
                <c:pt idx="12">
                  <c:v>3.2</c:v>
                </c:pt>
                <c:pt idx="13">
                  <c:v>2.6</c:v>
                </c:pt>
                <c:pt idx="14">
                  <c:v>3.2</c:v>
                </c:pt>
              </c:numCache>
            </c:numRef>
          </c:val>
          <c:smooth val="0"/>
          <c:extLst>
            <c:ext xmlns:c16="http://schemas.microsoft.com/office/drawing/2014/chart" uri="{C3380CC4-5D6E-409C-BE32-E72D297353CC}">
              <c16:uniqueId val="{00000003-C1ED-4D03-A82C-9634B058E8D9}"/>
            </c:ext>
          </c:extLst>
        </c:ser>
        <c:ser>
          <c:idx val="4"/>
          <c:order val="4"/>
          <c:tx>
            <c:strRef>
              <c:f>Sheet1!$F$1</c:f>
              <c:strCache>
                <c:ptCount val="1"/>
                <c:pt idx="0">
                  <c:v>Burdock</c:v>
                </c:pt>
              </c:strCache>
            </c:strRef>
          </c:tx>
          <c:spPr>
            <a:ln>
              <a:solidFill>
                <a:srgbClr val="FFC000"/>
              </a:solidFill>
            </a:ln>
          </c:spPr>
          <c:marker>
            <c:spPr>
              <a:solidFill>
                <a:srgbClr val="FFC00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Sheet1!$F$2:$F$16</c:f>
              <c:numCache>
                <c:formatCode>General</c:formatCode>
                <c:ptCount val="15"/>
                <c:pt idx="6" formatCode="0.0">
                  <c:v>6.1</c:v>
                </c:pt>
                <c:pt idx="7" formatCode="0.0">
                  <c:v>4.75</c:v>
                </c:pt>
                <c:pt idx="8" formatCode="0.0">
                  <c:v>7.25</c:v>
                </c:pt>
                <c:pt idx="11" formatCode="0.0">
                  <c:v>5.3</c:v>
                </c:pt>
                <c:pt idx="12" formatCode="0.0">
                  <c:v>6.75</c:v>
                </c:pt>
                <c:pt idx="13" formatCode="0.0">
                  <c:v>6.5</c:v>
                </c:pt>
                <c:pt idx="14" formatCode="0.0">
                  <c:v>7.4</c:v>
                </c:pt>
              </c:numCache>
            </c:numRef>
          </c:val>
          <c:smooth val="0"/>
          <c:extLst>
            <c:ext xmlns:c16="http://schemas.microsoft.com/office/drawing/2014/chart" uri="{C3380CC4-5D6E-409C-BE32-E72D297353CC}">
              <c16:uniqueId val="{00000000-BE44-9848-BCCA-DF17A62EFAFB}"/>
            </c:ext>
          </c:extLst>
        </c:ser>
        <c:ser>
          <c:idx val="5"/>
          <c:order val="5"/>
          <c:tx>
            <c:strRef>
              <c:f>Sheet1!$G$1</c:f>
              <c:strCache>
                <c:ptCount val="1"/>
                <c:pt idx="0">
                  <c:v>Coleman</c:v>
                </c:pt>
              </c:strCache>
            </c:strRef>
          </c:tx>
          <c:marker>
            <c:spPr>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Sheet1!$G$2:$G$16</c:f>
              <c:numCache>
                <c:formatCode>General</c:formatCode>
                <c:ptCount val="15"/>
                <c:pt idx="7" formatCode="0.0">
                  <c:v>3.3</c:v>
                </c:pt>
                <c:pt idx="8" formatCode="0.0">
                  <c:v>3.28</c:v>
                </c:pt>
                <c:pt idx="10" formatCode="0.0">
                  <c:v>2.8</c:v>
                </c:pt>
                <c:pt idx="11" formatCode="0.0">
                  <c:v>3.62</c:v>
                </c:pt>
                <c:pt idx="12" formatCode="0.0">
                  <c:v>3.05</c:v>
                </c:pt>
                <c:pt idx="13" formatCode="0.0">
                  <c:v>3.19</c:v>
                </c:pt>
                <c:pt idx="14" formatCode="0.0">
                  <c:v>3.1</c:v>
                </c:pt>
              </c:numCache>
            </c:numRef>
          </c:val>
          <c:smooth val="0"/>
          <c:extLst>
            <c:ext xmlns:c16="http://schemas.microsoft.com/office/drawing/2014/chart" uri="{C3380CC4-5D6E-409C-BE32-E72D297353CC}">
              <c16:uniqueId val="{00000001-BE44-9848-BCCA-DF17A62EFAFB}"/>
            </c:ext>
          </c:extLst>
        </c:ser>
        <c:ser>
          <c:idx val="6"/>
          <c:order val="6"/>
          <c:tx>
            <c:strRef>
              <c:f>Sheet1!$H$1</c:f>
              <c:strCache>
                <c:ptCount val="1"/>
                <c:pt idx="0">
                  <c:v>Tedious</c:v>
                </c:pt>
              </c:strCache>
            </c:strRef>
          </c:tx>
          <c:spPr>
            <a:ln>
              <a:solidFill>
                <a:srgbClr val="0070C0"/>
              </a:solidFill>
            </a:ln>
          </c:spPr>
          <c:marker>
            <c:spPr>
              <a:solidFill>
                <a:srgbClr val="0070C0"/>
              </a:solidFill>
              <a:ln>
                <a:solidFill>
                  <a:srgbClr val="0070C0"/>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Sheet1!$H$2:$H$16</c:f>
              <c:numCache>
                <c:formatCode>General</c:formatCode>
                <c:ptCount val="15"/>
                <c:pt idx="14" formatCode="0.0">
                  <c:v>5.6</c:v>
                </c:pt>
              </c:numCache>
            </c:numRef>
          </c:val>
          <c:smooth val="0"/>
          <c:extLst>
            <c:ext xmlns:c16="http://schemas.microsoft.com/office/drawing/2014/chart" uri="{C3380CC4-5D6E-409C-BE32-E72D297353CC}">
              <c16:uniqueId val="{00000000-2A12-2641-86F7-CBA496667587}"/>
            </c:ext>
          </c:extLst>
        </c:ser>
        <c:dLbls>
          <c:showLegendKey val="0"/>
          <c:showVal val="0"/>
          <c:showCatName val="0"/>
          <c:showSerName val="0"/>
          <c:showPercent val="0"/>
          <c:showBubbleSize val="0"/>
        </c:dLbls>
        <c:marker val="1"/>
        <c:smooth val="0"/>
        <c:axId val="91772032"/>
        <c:axId val="91773568"/>
      </c:lineChart>
      <c:catAx>
        <c:axId val="91772032"/>
        <c:scaling>
          <c:orientation val="minMax"/>
        </c:scaling>
        <c:delete val="0"/>
        <c:axPos val="b"/>
        <c:numFmt formatCode="General" sourceLinked="1"/>
        <c:majorTickMark val="out"/>
        <c:minorTickMark val="none"/>
        <c:tickLblPos val="nextTo"/>
        <c:crossAx val="91773568"/>
        <c:crosses val="autoZero"/>
        <c:auto val="1"/>
        <c:lblAlgn val="ctr"/>
        <c:lblOffset val="100"/>
        <c:noMultiLvlLbl val="0"/>
      </c:catAx>
      <c:valAx>
        <c:axId val="91773568"/>
        <c:scaling>
          <c:orientation val="minMax"/>
        </c:scaling>
        <c:delete val="0"/>
        <c:axPos val="l"/>
        <c:majorGridlines/>
        <c:numFmt formatCode="General" sourceLinked="1"/>
        <c:majorTickMark val="out"/>
        <c:minorTickMark val="none"/>
        <c:tickLblPos val="nextTo"/>
        <c:crossAx val="91772032"/>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Redstone</c:v>
                </c:pt>
              </c:strCache>
            </c:strRef>
          </c:tx>
          <c:spPr>
            <a:ln>
              <a:solidFill>
                <a:srgbClr val="FF0000"/>
              </a:solidFill>
            </a:ln>
          </c:spPr>
          <c:marker>
            <c:spPr>
              <a:solidFill>
                <a:srgbClr val="FF000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Sheet1!$B$2:$B$16</c:f>
              <c:numCache>
                <c:formatCode>0.0</c:formatCode>
                <c:ptCount val="15"/>
                <c:pt idx="0">
                  <c:v>9.5</c:v>
                </c:pt>
                <c:pt idx="1">
                  <c:v>5.9</c:v>
                </c:pt>
                <c:pt idx="2">
                  <c:v>4</c:v>
                </c:pt>
                <c:pt idx="3">
                  <c:v>4.7</c:v>
                </c:pt>
                <c:pt idx="4">
                  <c:v>4.7</c:v>
                </c:pt>
                <c:pt idx="5">
                  <c:v>3.8</c:v>
                </c:pt>
                <c:pt idx="6">
                  <c:v>9</c:v>
                </c:pt>
                <c:pt idx="7">
                  <c:v>3.4</c:v>
                </c:pt>
                <c:pt idx="8">
                  <c:v>3.4</c:v>
                </c:pt>
                <c:pt idx="9">
                  <c:v>4.4000000000000004</c:v>
                </c:pt>
                <c:pt idx="10">
                  <c:v>2.4</c:v>
                </c:pt>
                <c:pt idx="11">
                  <c:v>4.97</c:v>
                </c:pt>
                <c:pt idx="12">
                  <c:v>4.2699999999999996</c:v>
                </c:pt>
                <c:pt idx="13">
                  <c:v>5.76</c:v>
                </c:pt>
                <c:pt idx="14">
                  <c:v>3.6</c:v>
                </c:pt>
              </c:numCache>
            </c:numRef>
          </c:val>
          <c:smooth val="0"/>
          <c:extLst>
            <c:ext xmlns:c16="http://schemas.microsoft.com/office/drawing/2014/chart" uri="{C3380CC4-5D6E-409C-BE32-E72D297353CC}">
              <c16:uniqueId val="{00000000-2E95-46D7-83F9-E0B53EB9AE3C}"/>
            </c:ext>
          </c:extLst>
        </c:ser>
        <c:ser>
          <c:idx val="1"/>
          <c:order val="1"/>
          <c:tx>
            <c:strRef>
              <c:f>Sheet1!$C$1</c:f>
              <c:strCache>
                <c:ptCount val="1"/>
                <c:pt idx="0">
                  <c:v>Little Redstone</c:v>
                </c:pt>
              </c:strCache>
            </c:strRef>
          </c:tx>
          <c:spPr>
            <a:ln>
              <a:solidFill>
                <a:srgbClr val="FF40FF"/>
              </a:solidFill>
            </a:ln>
          </c:spPr>
          <c:marker>
            <c:spPr>
              <a:solidFill>
                <a:srgbClr val="FF40FF"/>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Sheet1!$C$2:$C$16</c:f>
              <c:numCache>
                <c:formatCode>0.0</c:formatCode>
                <c:ptCount val="15"/>
                <c:pt idx="0">
                  <c:v>7.9</c:v>
                </c:pt>
                <c:pt idx="1">
                  <c:v>8.3000000000000007</c:v>
                </c:pt>
                <c:pt idx="2">
                  <c:v>5.7</c:v>
                </c:pt>
                <c:pt idx="3">
                  <c:v>5.5</c:v>
                </c:pt>
                <c:pt idx="4">
                  <c:v>5.2</c:v>
                </c:pt>
                <c:pt idx="5">
                  <c:v>6.1</c:v>
                </c:pt>
                <c:pt idx="6">
                  <c:v>8.3000000000000007</c:v>
                </c:pt>
                <c:pt idx="7">
                  <c:v>4.8</c:v>
                </c:pt>
                <c:pt idx="8">
                  <c:v>4.3</c:v>
                </c:pt>
                <c:pt idx="9">
                  <c:v>5.2</c:v>
                </c:pt>
                <c:pt idx="10">
                  <c:v>4.4000000000000004</c:v>
                </c:pt>
                <c:pt idx="11">
                  <c:v>6.8</c:v>
                </c:pt>
                <c:pt idx="12">
                  <c:v>7.42</c:v>
                </c:pt>
                <c:pt idx="13">
                  <c:v>6.72</c:v>
                </c:pt>
                <c:pt idx="14">
                  <c:v>4.5</c:v>
                </c:pt>
              </c:numCache>
            </c:numRef>
          </c:val>
          <c:smooth val="0"/>
          <c:extLst>
            <c:ext xmlns:c16="http://schemas.microsoft.com/office/drawing/2014/chart" uri="{C3380CC4-5D6E-409C-BE32-E72D297353CC}">
              <c16:uniqueId val="{00000001-2E95-46D7-83F9-E0B53EB9AE3C}"/>
            </c:ext>
          </c:extLst>
        </c:ser>
        <c:ser>
          <c:idx val="2"/>
          <c:order val="2"/>
          <c:tx>
            <c:strRef>
              <c:f>Sheet1!$D$1</c:f>
              <c:strCache>
                <c:ptCount val="1"/>
                <c:pt idx="0">
                  <c:v>Bitter </c:v>
                </c:pt>
              </c:strCache>
            </c:strRef>
          </c:tx>
          <c:spPr>
            <a:ln>
              <a:solidFill>
                <a:srgbClr val="7030A0"/>
              </a:solidFill>
            </a:ln>
          </c:spPr>
          <c:marker>
            <c:spPr>
              <a:solidFill>
                <a:srgbClr val="7030A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Sheet1!$D$2:$D$16</c:f>
              <c:numCache>
                <c:formatCode>0.0</c:formatCode>
                <c:ptCount val="15"/>
                <c:pt idx="0">
                  <c:v>4.4000000000000004</c:v>
                </c:pt>
                <c:pt idx="1">
                  <c:v>3.2</c:v>
                </c:pt>
                <c:pt idx="2">
                  <c:v>5.3</c:v>
                </c:pt>
                <c:pt idx="3">
                  <c:v>4.9000000000000004</c:v>
                </c:pt>
                <c:pt idx="4">
                  <c:v>5.4</c:v>
                </c:pt>
                <c:pt idx="5">
                  <c:v>5.6</c:v>
                </c:pt>
                <c:pt idx="6">
                  <c:v>5.3</c:v>
                </c:pt>
                <c:pt idx="7">
                  <c:v>3.2</c:v>
                </c:pt>
                <c:pt idx="8">
                  <c:v>6.9</c:v>
                </c:pt>
                <c:pt idx="9">
                  <c:v>3.7</c:v>
                </c:pt>
                <c:pt idx="10">
                  <c:v>4.0999999999999996</c:v>
                </c:pt>
                <c:pt idx="11">
                  <c:v>5.73</c:v>
                </c:pt>
                <c:pt idx="12">
                  <c:v>8.08</c:v>
                </c:pt>
                <c:pt idx="13">
                  <c:v>4.5999999999999996</c:v>
                </c:pt>
                <c:pt idx="14">
                  <c:v>4.5999999999999996</c:v>
                </c:pt>
              </c:numCache>
            </c:numRef>
          </c:val>
          <c:smooth val="0"/>
          <c:extLst>
            <c:ext xmlns:c16="http://schemas.microsoft.com/office/drawing/2014/chart" uri="{C3380CC4-5D6E-409C-BE32-E72D297353CC}">
              <c16:uniqueId val="{00000002-2E95-46D7-83F9-E0B53EB9AE3C}"/>
            </c:ext>
          </c:extLst>
        </c:ser>
        <c:ser>
          <c:idx val="3"/>
          <c:order val="3"/>
          <c:tx>
            <c:strRef>
              <c:f>Sheet1!$E$1</c:f>
              <c:strCache>
                <c:ptCount val="1"/>
                <c:pt idx="0">
                  <c:v>Pelaw </c:v>
                </c:pt>
              </c:strCache>
            </c:strRef>
          </c:tx>
          <c:spPr>
            <a:ln>
              <a:solidFill>
                <a:srgbClr val="00B0F0"/>
              </a:solidFill>
            </a:ln>
          </c:spPr>
          <c:marker>
            <c:spPr>
              <a:solidFill>
                <a:srgbClr val="00B0F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Sheet1!$E$2:$E$16</c:f>
              <c:numCache>
                <c:formatCode>0.0</c:formatCode>
                <c:ptCount val="15"/>
                <c:pt idx="0">
                  <c:v>7.7</c:v>
                </c:pt>
                <c:pt idx="1">
                  <c:v>7.9</c:v>
                </c:pt>
                <c:pt idx="2">
                  <c:v>9</c:v>
                </c:pt>
                <c:pt idx="3">
                  <c:v>6.9</c:v>
                </c:pt>
                <c:pt idx="4">
                  <c:v>7.7</c:v>
                </c:pt>
                <c:pt idx="5">
                  <c:v>4.2</c:v>
                </c:pt>
                <c:pt idx="6">
                  <c:v>7.6</c:v>
                </c:pt>
                <c:pt idx="7">
                  <c:v>6.9</c:v>
                </c:pt>
                <c:pt idx="8">
                  <c:v>6.2</c:v>
                </c:pt>
                <c:pt idx="9">
                  <c:v>5.6</c:v>
                </c:pt>
                <c:pt idx="10">
                  <c:v>5.0999999999999996</c:v>
                </c:pt>
                <c:pt idx="13">
                  <c:v>8.1999999999999993</c:v>
                </c:pt>
              </c:numCache>
            </c:numRef>
          </c:val>
          <c:smooth val="0"/>
          <c:extLst>
            <c:ext xmlns:c16="http://schemas.microsoft.com/office/drawing/2014/chart" uri="{C3380CC4-5D6E-409C-BE32-E72D297353CC}">
              <c16:uniqueId val="{00000003-2E95-46D7-83F9-E0B53EB9AE3C}"/>
            </c:ext>
          </c:extLst>
        </c:ser>
        <c:ser>
          <c:idx val="4"/>
          <c:order val="4"/>
          <c:tx>
            <c:strRef>
              <c:f>Sheet1!$F$1</c:f>
              <c:strCache>
                <c:ptCount val="1"/>
                <c:pt idx="0">
                  <c:v>Burdock </c:v>
                </c:pt>
              </c:strCache>
            </c:strRef>
          </c:tx>
          <c:spPr>
            <a:ln>
              <a:solidFill>
                <a:srgbClr val="FFC000"/>
              </a:solidFill>
            </a:ln>
          </c:spPr>
          <c:marker>
            <c:spPr>
              <a:solidFill>
                <a:srgbClr val="FFC000"/>
              </a:solidFill>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Sheet1!$F$2:$F$10</c:f>
              <c:numCache>
                <c:formatCode>0.0</c:formatCode>
                <c:ptCount val="9"/>
                <c:pt idx="6">
                  <c:v>11.8</c:v>
                </c:pt>
                <c:pt idx="7">
                  <c:v>5.8</c:v>
                </c:pt>
                <c:pt idx="8">
                  <c:v>7.8</c:v>
                </c:pt>
              </c:numCache>
            </c:numRef>
          </c:val>
          <c:smooth val="0"/>
          <c:extLst>
            <c:ext xmlns:c16="http://schemas.microsoft.com/office/drawing/2014/chart" uri="{C3380CC4-5D6E-409C-BE32-E72D297353CC}">
              <c16:uniqueId val="{00000000-3EA4-8648-8D1E-3FF3FBBD6D30}"/>
            </c:ext>
          </c:extLst>
        </c:ser>
        <c:ser>
          <c:idx val="5"/>
          <c:order val="5"/>
          <c:tx>
            <c:strRef>
              <c:f>Sheet1!$G$1</c:f>
              <c:strCache>
                <c:ptCount val="1"/>
                <c:pt idx="0">
                  <c:v>Coleman</c:v>
                </c:pt>
              </c:strCache>
            </c:strRef>
          </c:tx>
          <c:marker>
            <c:spPr>
              <a:ln>
                <a:solidFill>
                  <a:schemeClr val="tx1"/>
                </a:solidFill>
              </a:ln>
            </c:spPr>
          </c:marker>
          <c:cat>
            <c:numRef>
              <c:f>Sheet1!$A$2:$A$16</c:f>
              <c:numCache>
                <c:formatCode>General</c:formatCode>
                <c:ptCount val="15"/>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Sheet1!$G$2:$G$16</c:f>
              <c:numCache>
                <c:formatCode>0.0</c:formatCode>
                <c:ptCount val="15"/>
                <c:pt idx="8">
                  <c:v>14.5</c:v>
                </c:pt>
                <c:pt idx="9">
                  <c:v>17.8</c:v>
                </c:pt>
                <c:pt idx="10">
                  <c:v>12</c:v>
                </c:pt>
                <c:pt idx="11">
                  <c:v>14.45</c:v>
                </c:pt>
                <c:pt idx="12">
                  <c:v>12.3</c:v>
                </c:pt>
                <c:pt idx="13">
                  <c:v>10.55</c:v>
                </c:pt>
                <c:pt idx="14">
                  <c:v>15.2</c:v>
                </c:pt>
              </c:numCache>
            </c:numRef>
          </c:val>
          <c:smooth val="0"/>
          <c:extLst>
            <c:ext xmlns:c16="http://schemas.microsoft.com/office/drawing/2014/chart" uri="{C3380CC4-5D6E-409C-BE32-E72D297353CC}">
              <c16:uniqueId val="{00000001-3EA4-8648-8D1E-3FF3FBBD6D30}"/>
            </c:ext>
          </c:extLst>
        </c:ser>
        <c:dLbls>
          <c:showLegendKey val="0"/>
          <c:showVal val="0"/>
          <c:showCatName val="0"/>
          <c:showSerName val="0"/>
          <c:showPercent val="0"/>
          <c:showBubbleSize val="0"/>
        </c:dLbls>
        <c:marker val="1"/>
        <c:smooth val="0"/>
        <c:axId val="91719168"/>
        <c:axId val="91720704"/>
      </c:lineChart>
      <c:catAx>
        <c:axId val="91719168"/>
        <c:scaling>
          <c:orientation val="minMax"/>
        </c:scaling>
        <c:delete val="0"/>
        <c:axPos val="b"/>
        <c:numFmt formatCode="General" sourceLinked="1"/>
        <c:majorTickMark val="out"/>
        <c:minorTickMark val="none"/>
        <c:tickLblPos val="nextTo"/>
        <c:crossAx val="91720704"/>
        <c:crosses val="autoZero"/>
        <c:auto val="1"/>
        <c:lblAlgn val="ctr"/>
        <c:lblOffset val="100"/>
        <c:noMultiLvlLbl val="0"/>
      </c:catAx>
      <c:valAx>
        <c:axId val="91720704"/>
        <c:scaling>
          <c:orientation val="minMax"/>
        </c:scaling>
        <c:delete val="0"/>
        <c:axPos val="l"/>
        <c:majorGridlines/>
        <c:numFmt formatCode="0.0" sourceLinked="1"/>
        <c:majorTickMark val="out"/>
        <c:minorTickMark val="none"/>
        <c:tickLblPos val="nextTo"/>
        <c:crossAx val="91719168"/>
        <c:crosses val="autoZero"/>
        <c:crossBetween val="between"/>
      </c:valAx>
    </c:plotArea>
    <c:legend>
      <c:legendPos val="r"/>
      <c:overlay val="0"/>
    </c:legend>
    <c:plotVisOnly val="1"/>
    <c:dispBlanksAs val="gap"/>
    <c:showDLblsOverMax val="0"/>
  </c:chart>
  <c:txPr>
    <a:bodyPr/>
    <a:lstStyle/>
    <a:p>
      <a:pPr>
        <a:defRPr sz="2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Phosphorus</c:v>
                </c:pt>
              </c:strCache>
            </c:strRef>
          </c:tx>
          <c:spPr>
            <a:solidFill>
              <a:srgbClr val="FFC000"/>
            </a:solidFill>
            <a:ln>
              <a:noFill/>
            </a:ln>
            <a:effectLst/>
          </c:spPr>
          <c:invertIfNegative val="0"/>
          <c:dPt>
            <c:idx val="0"/>
            <c:invertIfNegative val="0"/>
            <c:bubble3D val="0"/>
            <c:spPr>
              <a:solidFill>
                <a:srgbClr val="FFC000">
                  <a:alpha val="50000"/>
                </a:srgbClr>
              </a:solidFill>
              <a:ln>
                <a:noFill/>
              </a:ln>
              <a:effectLst/>
            </c:spPr>
            <c:extLst>
              <c:ext xmlns:c16="http://schemas.microsoft.com/office/drawing/2014/chart" uri="{C3380CC4-5D6E-409C-BE32-E72D297353CC}">
                <c16:uniqueId val="{00000000-D13A-BF4D-85A2-1BFAE433F252}"/>
              </c:ext>
            </c:extLst>
          </c:dPt>
          <c:dPt>
            <c:idx val="1"/>
            <c:invertIfNegative val="0"/>
            <c:bubble3D val="0"/>
            <c:spPr>
              <a:solidFill>
                <a:srgbClr val="FFC000">
                  <a:alpha val="75000"/>
                </a:srgbClr>
              </a:solidFill>
              <a:ln>
                <a:noFill/>
              </a:ln>
              <a:effectLst/>
            </c:spPr>
            <c:extLst>
              <c:ext xmlns:c16="http://schemas.microsoft.com/office/drawing/2014/chart" uri="{C3380CC4-5D6E-409C-BE32-E72D297353CC}">
                <c16:uniqueId val="{00000001-D13A-BF4D-85A2-1BFAE433F252}"/>
              </c:ext>
            </c:extLst>
          </c:dPt>
          <c:dPt>
            <c:idx val="3"/>
            <c:invertIfNegative val="0"/>
            <c:bubble3D val="0"/>
            <c:spPr>
              <a:solidFill>
                <a:srgbClr val="0070C0"/>
              </a:solidFill>
              <a:ln>
                <a:noFill/>
              </a:ln>
              <a:effectLst/>
            </c:spPr>
            <c:extLst>
              <c:ext xmlns:c16="http://schemas.microsoft.com/office/drawing/2014/chart" uri="{C3380CC4-5D6E-409C-BE32-E72D297353CC}">
                <c16:uniqueId val="{00000002-D13A-BF4D-85A2-1BFAE433F252}"/>
              </c:ext>
            </c:extLst>
          </c:dPt>
          <c:cat>
            <c:strRef>
              <c:f>Sheet1!$A$2:$A$5</c:f>
              <c:strCache>
                <c:ptCount val="4"/>
                <c:pt idx="0">
                  <c:v>Burdock 2022</c:v>
                </c:pt>
                <c:pt idx="1">
                  <c:v>Burdock 2023</c:v>
                </c:pt>
                <c:pt idx="2">
                  <c:v>Burdock 2025</c:v>
                </c:pt>
                <c:pt idx="3">
                  <c:v>Tedious 2025</c:v>
                </c:pt>
              </c:strCache>
            </c:strRef>
          </c:cat>
          <c:val>
            <c:numRef>
              <c:f>Sheet1!$B$2:$B$5</c:f>
              <c:numCache>
                <c:formatCode>General</c:formatCode>
                <c:ptCount val="4"/>
                <c:pt idx="0">
                  <c:v>4</c:v>
                </c:pt>
                <c:pt idx="1">
                  <c:v>2.6</c:v>
                </c:pt>
                <c:pt idx="2">
                  <c:v>3</c:v>
                </c:pt>
                <c:pt idx="3">
                  <c:v>3.75</c:v>
                </c:pt>
              </c:numCache>
            </c:numRef>
          </c:val>
          <c:extLst>
            <c:ext xmlns:c16="http://schemas.microsoft.com/office/drawing/2014/chart" uri="{C3380CC4-5D6E-409C-BE32-E72D297353CC}">
              <c16:uniqueId val="{00000000-FA41-9E4C-8559-92B58190466C}"/>
            </c:ext>
          </c:extLst>
        </c:ser>
        <c:dLbls>
          <c:showLegendKey val="0"/>
          <c:showVal val="0"/>
          <c:showCatName val="0"/>
          <c:showSerName val="0"/>
          <c:showPercent val="0"/>
          <c:showBubbleSize val="0"/>
        </c:dLbls>
        <c:gapWidth val="219"/>
        <c:overlap val="-27"/>
        <c:axId val="731728063"/>
        <c:axId val="753296239"/>
      </c:barChart>
      <c:catAx>
        <c:axId val="73172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753296239"/>
        <c:crosses val="autoZero"/>
        <c:auto val="1"/>
        <c:lblAlgn val="ctr"/>
        <c:lblOffset val="100"/>
        <c:noMultiLvlLbl val="0"/>
      </c:catAx>
      <c:valAx>
        <c:axId val="753296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731728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Redstone</c:v>
                </c:pt>
              </c:strCache>
            </c:strRef>
          </c:tx>
          <c:spPr>
            <a:ln>
              <a:solidFill>
                <a:srgbClr val="FF0000"/>
              </a:solidFill>
            </a:ln>
          </c:spPr>
          <c:marker>
            <c:spPr>
              <a:solidFill>
                <a:srgbClr val="FF0000"/>
              </a:solidFill>
              <a:ln>
                <a:solidFill>
                  <a:schemeClr val="tx1"/>
                </a:solidFill>
              </a:ln>
            </c:spPr>
          </c:marker>
          <c:cat>
            <c:numRef>
              <c:f>Sheet1!$A$2:$A$13</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Sheet1!$B$2:$B$12</c:f>
              <c:numCache>
                <c:formatCode>0.0</c:formatCode>
                <c:ptCount val="11"/>
                <c:pt idx="0">
                  <c:v>0.75</c:v>
                </c:pt>
                <c:pt idx="1">
                  <c:v>0.66</c:v>
                </c:pt>
                <c:pt idx="2">
                  <c:v>0.61</c:v>
                </c:pt>
                <c:pt idx="3">
                  <c:v>0.57999999999999996</c:v>
                </c:pt>
                <c:pt idx="4">
                  <c:v>0.6</c:v>
                </c:pt>
                <c:pt idx="5">
                  <c:v>0.7</c:v>
                </c:pt>
                <c:pt idx="6">
                  <c:v>0.7</c:v>
                </c:pt>
                <c:pt idx="7">
                  <c:v>0.73</c:v>
                </c:pt>
                <c:pt idx="8">
                  <c:v>0.69</c:v>
                </c:pt>
                <c:pt idx="9">
                  <c:v>0.83</c:v>
                </c:pt>
                <c:pt idx="10">
                  <c:v>0.9</c:v>
                </c:pt>
              </c:numCache>
            </c:numRef>
          </c:val>
          <c:smooth val="0"/>
          <c:extLst>
            <c:ext xmlns:c16="http://schemas.microsoft.com/office/drawing/2014/chart" uri="{C3380CC4-5D6E-409C-BE32-E72D297353CC}">
              <c16:uniqueId val="{00000000-2E95-46D7-83F9-E0B53EB9AE3C}"/>
            </c:ext>
          </c:extLst>
        </c:ser>
        <c:ser>
          <c:idx val="1"/>
          <c:order val="1"/>
          <c:tx>
            <c:strRef>
              <c:f>Sheet1!$C$1</c:f>
              <c:strCache>
                <c:ptCount val="1"/>
                <c:pt idx="0">
                  <c:v>Little Redstone</c:v>
                </c:pt>
              </c:strCache>
            </c:strRef>
          </c:tx>
          <c:spPr>
            <a:ln>
              <a:solidFill>
                <a:srgbClr val="FF40FF"/>
              </a:solidFill>
            </a:ln>
          </c:spPr>
          <c:marker>
            <c:spPr>
              <a:solidFill>
                <a:srgbClr val="FF40FF"/>
              </a:solidFill>
              <a:ln>
                <a:solidFill>
                  <a:schemeClr val="tx1"/>
                </a:solidFill>
              </a:ln>
            </c:spPr>
          </c:marker>
          <c:cat>
            <c:numRef>
              <c:f>Sheet1!$A$2:$A$13</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Sheet1!$C$2:$C$13</c:f>
              <c:numCache>
                <c:formatCode>0.0</c:formatCode>
                <c:ptCount val="12"/>
                <c:pt idx="0">
                  <c:v>0.35</c:v>
                </c:pt>
                <c:pt idx="1">
                  <c:v>0.39</c:v>
                </c:pt>
                <c:pt idx="2">
                  <c:v>0.28000000000000003</c:v>
                </c:pt>
                <c:pt idx="3">
                  <c:v>0.32</c:v>
                </c:pt>
                <c:pt idx="4">
                  <c:v>0.3</c:v>
                </c:pt>
                <c:pt idx="5">
                  <c:v>0.35</c:v>
                </c:pt>
                <c:pt idx="6">
                  <c:v>0.4</c:v>
                </c:pt>
                <c:pt idx="7">
                  <c:v>0.41</c:v>
                </c:pt>
                <c:pt idx="8">
                  <c:v>0.34</c:v>
                </c:pt>
                <c:pt idx="9">
                  <c:v>0.37</c:v>
                </c:pt>
                <c:pt idx="10">
                  <c:v>0.3</c:v>
                </c:pt>
              </c:numCache>
            </c:numRef>
          </c:val>
          <c:smooth val="0"/>
          <c:extLst>
            <c:ext xmlns:c16="http://schemas.microsoft.com/office/drawing/2014/chart" uri="{C3380CC4-5D6E-409C-BE32-E72D297353CC}">
              <c16:uniqueId val="{00000001-2E95-46D7-83F9-E0B53EB9AE3C}"/>
            </c:ext>
          </c:extLst>
        </c:ser>
        <c:ser>
          <c:idx val="2"/>
          <c:order val="2"/>
          <c:tx>
            <c:strRef>
              <c:f>Sheet1!$D$1</c:f>
              <c:strCache>
                <c:ptCount val="1"/>
                <c:pt idx="0">
                  <c:v>Bitter </c:v>
                </c:pt>
              </c:strCache>
            </c:strRef>
          </c:tx>
          <c:spPr>
            <a:ln>
              <a:solidFill>
                <a:srgbClr val="7030A0"/>
              </a:solidFill>
            </a:ln>
          </c:spPr>
          <c:marker>
            <c:spPr>
              <a:solidFill>
                <a:srgbClr val="7030A0"/>
              </a:solidFill>
              <a:ln>
                <a:solidFill>
                  <a:schemeClr val="tx1"/>
                </a:solidFill>
              </a:ln>
            </c:spPr>
          </c:marker>
          <c:cat>
            <c:numRef>
              <c:f>Sheet1!$A$2:$A$13</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Sheet1!$D$2:$D$13</c:f>
              <c:numCache>
                <c:formatCode>0.0</c:formatCode>
                <c:ptCount val="12"/>
                <c:pt idx="0">
                  <c:v>1.05</c:v>
                </c:pt>
                <c:pt idx="1">
                  <c:v>1.2</c:v>
                </c:pt>
                <c:pt idx="2">
                  <c:v>1.46</c:v>
                </c:pt>
                <c:pt idx="3">
                  <c:v>1.8</c:v>
                </c:pt>
                <c:pt idx="4">
                  <c:v>2.2999999999999998</c:v>
                </c:pt>
                <c:pt idx="5">
                  <c:v>3.1</c:v>
                </c:pt>
                <c:pt idx="6">
                  <c:v>3.4</c:v>
                </c:pt>
                <c:pt idx="7">
                  <c:v>4.05</c:v>
                </c:pt>
                <c:pt idx="8">
                  <c:v>4.3600000000000003</c:v>
                </c:pt>
                <c:pt idx="9">
                  <c:v>4.24</c:v>
                </c:pt>
                <c:pt idx="10">
                  <c:v>4.3</c:v>
                </c:pt>
              </c:numCache>
            </c:numRef>
          </c:val>
          <c:smooth val="0"/>
          <c:extLst>
            <c:ext xmlns:c16="http://schemas.microsoft.com/office/drawing/2014/chart" uri="{C3380CC4-5D6E-409C-BE32-E72D297353CC}">
              <c16:uniqueId val="{00000002-2E95-46D7-83F9-E0B53EB9AE3C}"/>
            </c:ext>
          </c:extLst>
        </c:ser>
        <c:ser>
          <c:idx val="3"/>
          <c:order val="3"/>
          <c:tx>
            <c:strRef>
              <c:f>Sheet1!$E$1</c:f>
              <c:strCache>
                <c:ptCount val="1"/>
                <c:pt idx="0">
                  <c:v>Pelaw </c:v>
                </c:pt>
              </c:strCache>
            </c:strRef>
          </c:tx>
          <c:spPr>
            <a:ln>
              <a:solidFill>
                <a:srgbClr val="00B0F0"/>
              </a:solidFill>
            </a:ln>
          </c:spPr>
          <c:marker>
            <c:spPr>
              <a:solidFill>
                <a:srgbClr val="00B0F0"/>
              </a:solidFill>
              <a:ln>
                <a:solidFill>
                  <a:schemeClr val="tx1"/>
                </a:solidFill>
              </a:ln>
            </c:spPr>
          </c:marker>
          <c:cat>
            <c:numRef>
              <c:f>Sheet1!$A$2:$A$13</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Sheet1!$E$2:$E$13</c:f>
              <c:numCache>
                <c:formatCode>0.0</c:formatCode>
                <c:ptCount val="12"/>
                <c:pt idx="0">
                  <c:v>0.22</c:v>
                </c:pt>
                <c:pt idx="1">
                  <c:v>0.2</c:v>
                </c:pt>
                <c:pt idx="2">
                  <c:v>0.2</c:v>
                </c:pt>
                <c:pt idx="3">
                  <c:v>0.2</c:v>
                </c:pt>
                <c:pt idx="4">
                  <c:v>0.2</c:v>
                </c:pt>
                <c:pt idx="5">
                  <c:v>0.7</c:v>
                </c:pt>
                <c:pt idx="6">
                  <c:v>0.2</c:v>
                </c:pt>
                <c:pt idx="9">
                  <c:v>0.2</c:v>
                </c:pt>
              </c:numCache>
            </c:numRef>
          </c:val>
          <c:smooth val="0"/>
          <c:extLst>
            <c:ext xmlns:c16="http://schemas.microsoft.com/office/drawing/2014/chart" uri="{C3380CC4-5D6E-409C-BE32-E72D297353CC}">
              <c16:uniqueId val="{00000003-2E95-46D7-83F9-E0B53EB9AE3C}"/>
            </c:ext>
          </c:extLst>
        </c:ser>
        <c:ser>
          <c:idx val="4"/>
          <c:order val="4"/>
          <c:tx>
            <c:strRef>
              <c:f>Sheet1!#REF!</c:f>
              <c:strCache>
                <c:ptCount val="1"/>
                <c:pt idx="0">
                  <c:v>#REF!</c:v>
                </c:pt>
              </c:strCache>
            </c:strRef>
          </c:tx>
          <c:cat>
            <c:numRef>
              <c:f>Sheet1!$A$2:$A$13</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Sheet1!#REF!</c:f>
              <c:numCache>
                <c:formatCode>General</c:formatCode>
                <c:ptCount val="1"/>
                <c:pt idx="0">
                  <c:v>1</c:v>
                </c:pt>
              </c:numCache>
            </c:numRef>
          </c:val>
          <c:smooth val="0"/>
          <c:extLst>
            <c:ext xmlns:c16="http://schemas.microsoft.com/office/drawing/2014/chart" uri="{C3380CC4-5D6E-409C-BE32-E72D297353CC}">
              <c16:uniqueId val="{00000000-81D3-4C44-98CB-ADB6632A9E2E}"/>
            </c:ext>
          </c:extLst>
        </c:ser>
        <c:ser>
          <c:idx val="5"/>
          <c:order val="5"/>
          <c:tx>
            <c:strRef>
              <c:f>Sheet1!$F$1</c:f>
              <c:strCache>
                <c:ptCount val="1"/>
                <c:pt idx="0">
                  <c:v>Coleman </c:v>
                </c:pt>
              </c:strCache>
            </c:strRef>
          </c:tx>
          <c:marker>
            <c:spPr>
              <a:ln>
                <a:solidFill>
                  <a:schemeClr val="tx1"/>
                </a:solidFill>
              </a:ln>
            </c:spPr>
          </c:marker>
          <c:cat>
            <c:numRef>
              <c:f>Sheet1!$A$2:$A$13</c:f>
              <c:numCache>
                <c:formatCode>General</c:formatCode>
                <c:ptCount val="12"/>
                <c:pt idx="0">
                  <c:v>2015</c:v>
                </c:pt>
                <c:pt idx="1">
                  <c:v>2016</c:v>
                </c:pt>
                <c:pt idx="2">
                  <c:v>2017</c:v>
                </c:pt>
                <c:pt idx="3">
                  <c:v>2018</c:v>
                </c:pt>
                <c:pt idx="4">
                  <c:v>2019</c:v>
                </c:pt>
                <c:pt idx="5">
                  <c:v>2020</c:v>
                </c:pt>
                <c:pt idx="6">
                  <c:v>2021</c:v>
                </c:pt>
                <c:pt idx="7">
                  <c:v>2022</c:v>
                </c:pt>
                <c:pt idx="8">
                  <c:v>2023</c:v>
                </c:pt>
                <c:pt idx="9">
                  <c:v>2024</c:v>
                </c:pt>
                <c:pt idx="10">
                  <c:v>2025</c:v>
                </c:pt>
              </c:numCache>
            </c:numRef>
          </c:cat>
          <c:val>
            <c:numRef>
              <c:f>Sheet1!$F$2:$F$13</c:f>
              <c:numCache>
                <c:formatCode>0.0</c:formatCode>
                <c:ptCount val="12"/>
                <c:pt idx="3">
                  <c:v>0.5</c:v>
                </c:pt>
                <c:pt idx="4">
                  <c:v>0.67</c:v>
                </c:pt>
                <c:pt idx="6">
                  <c:v>1.3</c:v>
                </c:pt>
                <c:pt idx="7">
                  <c:v>0.76</c:v>
                </c:pt>
                <c:pt idx="8">
                  <c:v>0.56999999999999995</c:v>
                </c:pt>
                <c:pt idx="9">
                  <c:v>0.7</c:v>
                </c:pt>
                <c:pt idx="10">
                  <c:v>0.8</c:v>
                </c:pt>
              </c:numCache>
            </c:numRef>
          </c:val>
          <c:smooth val="0"/>
          <c:extLst>
            <c:ext xmlns:c16="http://schemas.microsoft.com/office/drawing/2014/chart" uri="{C3380CC4-5D6E-409C-BE32-E72D297353CC}">
              <c16:uniqueId val="{00000001-81D3-4C44-98CB-ADB6632A9E2E}"/>
            </c:ext>
          </c:extLst>
        </c:ser>
        <c:dLbls>
          <c:showLegendKey val="0"/>
          <c:showVal val="0"/>
          <c:showCatName val="0"/>
          <c:showSerName val="0"/>
          <c:showPercent val="0"/>
          <c:showBubbleSize val="0"/>
        </c:dLbls>
        <c:marker val="1"/>
        <c:smooth val="0"/>
        <c:axId val="91719168"/>
        <c:axId val="91720704"/>
      </c:lineChart>
      <c:catAx>
        <c:axId val="91719168"/>
        <c:scaling>
          <c:orientation val="minMax"/>
        </c:scaling>
        <c:delete val="0"/>
        <c:axPos val="b"/>
        <c:numFmt formatCode="General" sourceLinked="1"/>
        <c:majorTickMark val="out"/>
        <c:minorTickMark val="none"/>
        <c:tickLblPos val="nextTo"/>
        <c:crossAx val="91720704"/>
        <c:crosses val="autoZero"/>
        <c:auto val="1"/>
        <c:lblAlgn val="ctr"/>
        <c:lblOffset val="100"/>
        <c:noMultiLvlLbl val="0"/>
      </c:catAx>
      <c:valAx>
        <c:axId val="91720704"/>
        <c:scaling>
          <c:orientation val="minMax"/>
        </c:scaling>
        <c:delete val="0"/>
        <c:axPos val="l"/>
        <c:majorGridlines/>
        <c:numFmt formatCode="0.0" sourceLinked="1"/>
        <c:majorTickMark val="out"/>
        <c:minorTickMark val="none"/>
        <c:tickLblPos val="nextTo"/>
        <c:crossAx val="91719168"/>
        <c:crosses val="autoZero"/>
        <c:crossBetween val="between"/>
      </c:valAx>
    </c:plotArea>
    <c:legend>
      <c:legendPos val="r"/>
      <c:legendEntry>
        <c:idx val="4"/>
        <c:delete val="1"/>
      </c:legendEntry>
      <c:overlay val="0"/>
    </c:legend>
    <c:plotVisOnly val="1"/>
    <c:dispBlanksAs val="gap"/>
    <c:showDLblsOverMax val="0"/>
  </c:chart>
  <c:txPr>
    <a:bodyPr/>
    <a:lstStyle/>
    <a:p>
      <a:pPr>
        <a:defRPr lang="en-US"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Chloride</c:v>
                </c:pt>
              </c:strCache>
            </c:strRef>
          </c:tx>
          <c:spPr>
            <a:solidFill>
              <a:srgbClr val="FFC000"/>
            </a:solidFill>
            <a:ln>
              <a:noFill/>
            </a:ln>
            <a:effectLst/>
          </c:spPr>
          <c:invertIfNegative val="0"/>
          <c:dPt>
            <c:idx val="0"/>
            <c:invertIfNegative val="0"/>
            <c:bubble3D val="0"/>
            <c:spPr>
              <a:solidFill>
                <a:srgbClr val="FFC000">
                  <a:alpha val="50000"/>
                </a:srgbClr>
              </a:solidFill>
              <a:ln>
                <a:noFill/>
              </a:ln>
              <a:effectLst/>
            </c:spPr>
            <c:extLst>
              <c:ext xmlns:c16="http://schemas.microsoft.com/office/drawing/2014/chart" uri="{C3380CC4-5D6E-409C-BE32-E72D297353CC}">
                <c16:uniqueId val="{00000000-D13A-BF4D-85A2-1BFAE433F252}"/>
              </c:ext>
            </c:extLst>
          </c:dPt>
          <c:dPt>
            <c:idx val="1"/>
            <c:invertIfNegative val="0"/>
            <c:bubble3D val="0"/>
            <c:spPr>
              <a:solidFill>
                <a:srgbClr val="FFC000">
                  <a:alpha val="75000"/>
                </a:srgbClr>
              </a:solidFill>
              <a:ln>
                <a:noFill/>
              </a:ln>
              <a:effectLst/>
            </c:spPr>
            <c:extLst>
              <c:ext xmlns:c16="http://schemas.microsoft.com/office/drawing/2014/chart" uri="{C3380CC4-5D6E-409C-BE32-E72D297353CC}">
                <c16:uniqueId val="{00000001-D13A-BF4D-85A2-1BFAE433F252}"/>
              </c:ext>
            </c:extLst>
          </c:dPt>
          <c:dPt>
            <c:idx val="3"/>
            <c:invertIfNegative val="0"/>
            <c:bubble3D val="0"/>
            <c:spPr>
              <a:solidFill>
                <a:srgbClr val="0070C0"/>
              </a:solidFill>
              <a:ln>
                <a:noFill/>
              </a:ln>
              <a:effectLst/>
            </c:spPr>
            <c:extLst>
              <c:ext xmlns:c16="http://schemas.microsoft.com/office/drawing/2014/chart" uri="{C3380CC4-5D6E-409C-BE32-E72D297353CC}">
                <c16:uniqueId val="{00000002-D13A-BF4D-85A2-1BFAE433F252}"/>
              </c:ext>
            </c:extLst>
          </c:dPt>
          <c:cat>
            <c:strRef>
              <c:f>Sheet1!$A$2:$A$5</c:f>
              <c:strCache>
                <c:ptCount val="4"/>
                <c:pt idx="0">
                  <c:v>Burdock Spring 2024</c:v>
                </c:pt>
                <c:pt idx="1">
                  <c:v>Burdock Spring 2025</c:v>
                </c:pt>
                <c:pt idx="2">
                  <c:v>Burdock Summer 2025</c:v>
                </c:pt>
                <c:pt idx="3">
                  <c:v>Tedious Summer 2025</c:v>
                </c:pt>
              </c:strCache>
            </c:strRef>
          </c:cat>
          <c:val>
            <c:numRef>
              <c:f>Sheet1!$B$2:$B$5</c:f>
              <c:numCache>
                <c:formatCode>General</c:formatCode>
                <c:ptCount val="4"/>
                <c:pt idx="0">
                  <c:v>40.9</c:v>
                </c:pt>
                <c:pt idx="1">
                  <c:v>40.6</c:v>
                </c:pt>
                <c:pt idx="2">
                  <c:v>44.4</c:v>
                </c:pt>
                <c:pt idx="3">
                  <c:v>28.9</c:v>
                </c:pt>
              </c:numCache>
            </c:numRef>
          </c:val>
          <c:extLst>
            <c:ext xmlns:c16="http://schemas.microsoft.com/office/drawing/2014/chart" uri="{C3380CC4-5D6E-409C-BE32-E72D297353CC}">
              <c16:uniqueId val="{00000000-FA41-9E4C-8559-92B58190466C}"/>
            </c:ext>
          </c:extLst>
        </c:ser>
        <c:dLbls>
          <c:showLegendKey val="0"/>
          <c:showVal val="0"/>
          <c:showCatName val="0"/>
          <c:showSerName val="0"/>
          <c:showPercent val="0"/>
          <c:showBubbleSize val="0"/>
        </c:dLbls>
        <c:gapWidth val="219"/>
        <c:overlap val="-27"/>
        <c:axId val="731728063"/>
        <c:axId val="753296239"/>
      </c:barChart>
      <c:catAx>
        <c:axId val="7317280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753296239"/>
        <c:crosses val="autoZero"/>
        <c:auto val="1"/>
        <c:lblAlgn val="ctr"/>
        <c:lblOffset val="100"/>
        <c:noMultiLvlLbl val="0"/>
      </c:catAx>
      <c:valAx>
        <c:axId val="7532962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73172806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Redstone</c:v>
                </c:pt>
              </c:strCache>
            </c:strRef>
          </c:tx>
          <c:spPr>
            <a:ln>
              <a:solidFill>
                <a:srgbClr val="FF0000"/>
              </a:solidFill>
            </a:ln>
          </c:spPr>
          <c:marker>
            <c:spPr>
              <a:solidFill>
                <a:srgbClr val="FF0000"/>
              </a:solidFill>
              <a:ln>
                <a:solidFill>
                  <a:schemeClr val="tx1"/>
                </a:solidFill>
              </a:ln>
            </c:spPr>
          </c:marker>
          <c:cat>
            <c:numRef>
              <c:f>Sheet1!$A$2:$A$16</c:f>
              <c:numCache>
                <c:formatCode>General</c:formatCode>
                <c:ptCount val="15"/>
                <c:pt idx="0">
                  <c:v>2011</c:v>
                </c:pt>
                <c:pt idx="1">
                  <c:v>2012</c:v>
                </c:pt>
                <c:pt idx="2">
                  <c:v>2103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Sheet1!$B$2:$B$16</c:f>
              <c:numCache>
                <c:formatCode>0.0</c:formatCode>
                <c:ptCount val="15"/>
                <c:pt idx="0">
                  <c:v>1.921</c:v>
                </c:pt>
                <c:pt idx="1">
                  <c:v>1.6240000000000001</c:v>
                </c:pt>
                <c:pt idx="2">
                  <c:v>2.1659999999999999</c:v>
                </c:pt>
                <c:pt idx="3">
                  <c:v>2.2599999999999998</c:v>
                </c:pt>
                <c:pt idx="4">
                  <c:v>2.16</c:v>
                </c:pt>
                <c:pt idx="5">
                  <c:v>2.2999999999999998</c:v>
                </c:pt>
                <c:pt idx="6">
                  <c:v>2.2999999999999998</c:v>
                </c:pt>
                <c:pt idx="7">
                  <c:v>2.1</c:v>
                </c:pt>
                <c:pt idx="8">
                  <c:v>1.6</c:v>
                </c:pt>
                <c:pt idx="9">
                  <c:v>1.8</c:v>
                </c:pt>
                <c:pt idx="10">
                  <c:v>2.2999999999999998</c:v>
                </c:pt>
                <c:pt idx="11">
                  <c:v>2.19</c:v>
                </c:pt>
                <c:pt idx="12">
                  <c:v>1.87</c:v>
                </c:pt>
                <c:pt idx="13">
                  <c:v>1.86</c:v>
                </c:pt>
                <c:pt idx="14">
                  <c:v>1.8</c:v>
                </c:pt>
              </c:numCache>
            </c:numRef>
          </c:val>
          <c:smooth val="0"/>
          <c:extLst>
            <c:ext xmlns:c16="http://schemas.microsoft.com/office/drawing/2014/chart" uri="{C3380CC4-5D6E-409C-BE32-E72D297353CC}">
              <c16:uniqueId val="{00000000-0869-467C-A53B-E920D4F2F56E}"/>
            </c:ext>
          </c:extLst>
        </c:ser>
        <c:ser>
          <c:idx val="1"/>
          <c:order val="1"/>
          <c:tx>
            <c:strRef>
              <c:f>Sheet1!$C$1</c:f>
              <c:strCache>
                <c:ptCount val="1"/>
                <c:pt idx="0">
                  <c:v>Little Red</c:v>
                </c:pt>
              </c:strCache>
            </c:strRef>
          </c:tx>
          <c:spPr>
            <a:ln>
              <a:solidFill>
                <a:srgbClr val="FF40FF"/>
              </a:solidFill>
            </a:ln>
          </c:spPr>
          <c:marker>
            <c:spPr>
              <a:solidFill>
                <a:srgbClr val="FF40FF"/>
              </a:solidFill>
              <a:ln>
                <a:solidFill>
                  <a:schemeClr val="tx1"/>
                </a:solidFill>
              </a:ln>
            </c:spPr>
          </c:marker>
          <c:cat>
            <c:numRef>
              <c:f>Sheet1!$A$2:$A$16</c:f>
              <c:numCache>
                <c:formatCode>General</c:formatCode>
                <c:ptCount val="15"/>
                <c:pt idx="0">
                  <c:v>2011</c:v>
                </c:pt>
                <c:pt idx="1">
                  <c:v>2012</c:v>
                </c:pt>
                <c:pt idx="2">
                  <c:v>2103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Sheet1!$C$2:$C$16</c:f>
              <c:numCache>
                <c:formatCode>0.0</c:formatCode>
                <c:ptCount val="15"/>
                <c:pt idx="0">
                  <c:v>1.278</c:v>
                </c:pt>
                <c:pt idx="1">
                  <c:v>2.0300000000000002</c:v>
                </c:pt>
                <c:pt idx="2">
                  <c:v>1.5269999999999999</c:v>
                </c:pt>
                <c:pt idx="3">
                  <c:v>2.02</c:v>
                </c:pt>
                <c:pt idx="4">
                  <c:v>2.1</c:v>
                </c:pt>
                <c:pt idx="5">
                  <c:v>1.78</c:v>
                </c:pt>
                <c:pt idx="6">
                  <c:v>3.1</c:v>
                </c:pt>
                <c:pt idx="7">
                  <c:v>1.9</c:v>
                </c:pt>
                <c:pt idx="8">
                  <c:v>1.5</c:v>
                </c:pt>
                <c:pt idx="9">
                  <c:v>1.6</c:v>
                </c:pt>
                <c:pt idx="10">
                  <c:v>2</c:v>
                </c:pt>
                <c:pt idx="11">
                  <c:v>1.87</c:v>
                </c:pt>
                <c:pt idx="12">
                  <c:v>1.43</c:v>
                </c:pt>
                <c:pt idx="13">
                  <c:v>1.52</c:v>
                </c:pt>
                <c:pt idx="14">
                  <c:v>1.5</c:v>
                </c:pt>
              </c:numCache>
            </c:numRef>
          </c:val>
          <c:smooth val="0"/>
          <c:extLst>
            <c:ext xmlns:c16="http://schemas.microsoft.com/office/drawing/2014/chart" uri="{C3380CC4-5D6E-409C-BE32-E72D297353CC}">
              <c16:uniqueId val="{00000001-0869-467C-A53B-E920D4F2F56E}"/>
            </c:ext>
          </c:extLst>
        </c:ser>
        <c:ser>
          <c:idx val="2"/>
          <c:order val="2"/>
          <c:tx>
            <c:strRef>
              <c:f>Sheet1!$D$1</c:f>
              <c:strCache>
                <c:ptCount val="1"/>
                <c:pt idx="0">
                  <c:v>Bitter</c:v>
                </c:pt>
              </c:strCache>
            </c:strRef>
          </c:tx>
          <c:spPr>
            <a:ln>
              <a:solidFill>
                <a:srgbClr val="7030A0"/>
              </a:solidFill>
            </a:ln>
          </c:spPr>
          <c:marker>
            <c:spPr>
              <a:solidFill>
                <a:srgbClr val="7030A0"/>
              </a:solidFill>
              <a:ln>
                <a:solidFill>
                  <a:schemeClr val="tx1"/>
                </a:solidFill>
              </a:ln>
            </c:spPr>
          </c:marker>
          <c:cat>
            <c:numRef>
              <c:f>Sheet1!$A$2:$A$16</c:f>
              <c:numCache>
                <c:formatCode>General</c:formatCode>
                <c:ptCount val="15"/>
                <c:pt idx="0">
                  <c:v>2011</c:v>
                </c:pt>
                <c:pt idx="1">
                  <c:v>2012</c:v>
                </c:pt>
                <c:pt idx="2">
                  <c:v>2103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Sheet1!$D$2:$D$16</c:f>
              <c:numCache>
                <c:formatCode>0.0</c:formatCode>
                <c:ptCount val="15"/>
                <c:pt idx="1">
                  <c:v>2.153</c:v>
                </c:pt>
                <c:pt idx="2">
                  <c:v>2.3170000000000002</c:v>
                </c:pt>
                <c:pt idx="3">
                  <c:v>1.9359999999999999</c:v>
                </c:pt>
                <c:pt idx="4">
                  <c:v>2.36</c:v>
                </c:pt>
                <c:pt idx="5">
                  <c:v>2.48</c:v>
                </c:pt>
                <c:pt idx="6">
                  <c:v>2.6</c:v>
                </c:pt>
                <c:pt idx="7">
                  <c:v>2.8</c:v>
                </c:pt>
                <c:pt idx="8">
                  <c:v>3</c:v>
                </c:pt>
                <c:pt idx="9">
                  <c:v>3.3</c:v>
                </c:pt>
                <c:pt idx="10">
                  <c:v>3.5</c:v>
                </c:pt>
                <c:pt idx="11">
                  <c:v>3.78</c:v>
                </c:pt>
                <c:pt idx="12">
                  <c:v>3.7</c:v>
                </c:pt>
                <c:pt idx="13">
                  <c:v>3.69</c:v>
                </c:pt>
                <c:pt idx="14">
                  <c:v>3.6</c:v>
                </c:pt>
              </c:numCache>
            </c:numRef>
          </c:val>
          <c:smooth val="0"/>
          <c:extLst>
            <c:ext xmlns:c16="http://schemas.microsoft.com/office/drawing/2014/chart" uri="{C3380CC4-5D6E-409C-BE32-E72D297353CC}">
              <c16:uniqueId val="{00000002-0869-467C-A53B-E920D4F2F56E}"/>
            </c:ext>
          </c:extLst>
        </c:ser>
        <c:ser>
          <c:idx val="3"/>
          <c:order val="3"/>
          <c:tx>
            <c:strRef>
              <c:f>Sheet1!$E$1</c:f>
              <c:strCache>
                <c:ptCount val="1"/>
                <c:pt idx="0">
                  <c:v>Pelaw </c:v>
                </c:pt>
              </c:strCache>
            </c:strRef>
          </c:tx>
          <c:spPr>
            <a:ln>
              <a:solidFill>
                <a:srgbClr val="00B0F0"/>
              </a:solidFill>
            </a:ln>
          </c:spPr>
          <c:marker>
            <c:spPr>
              <a:solidFill>
                <a:srgbClr val="00B0F0"/>
              </a:solidFill>
              <a:ln>
                <a:solidFill>
                  <a:schemeClr val="tx1"/>
                </a:solidFill>
              </a:ln>
            </c:spPr>
          </c:marker>
          <c:cat>
            <c:numRef>
              <c:f>Sheet1!$A$2:$A$16</c:f>
              <c:numCache>
                <c:formatCode>General</c:formatCode>
                <c:ptCount val="15"/>
                <c:pt idx="0">
                  <c:v>2011</c:v>
                </c:pt>
                <c:pt idx="1">
                  <c:v>2012</c:v>
                </c:pt>
                <c:pt idx="2">
                  <c:v>2103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Sheet1!$E$2:$E$16</c:f>
              <c:numCache>
                <c:formatCode>0.0</c:formatCode>
                <c:ptCount val="15"/>
                <c:pt idx="0">
                  <c:v>1.1379999999999999</c:v>
                </c:pt>
                <c:pt idx="1">
                  <c:v>2.0449999999999999</c:v>
                </c:pt>
                <c:pt idx="2">
                  <c:v>1.5569999999999999</c:v>
                </c:pt>
                <c:pt idx="3">
                  <c:v>1.38</c:v>
                </c:pt>
                <c:pt idx="4">
                  <c:v>1.92</c:v>
                </c:pt>
                <c:pt idx="5">
                  <c:v>1.74</c:v>
                </c:pt>
                <c:pt idx="6">
                  <c:v>1.8</c:v>
                </c:pt>
                <c:pt idx="7">
                  <c:v>1.6</c:v>
                </c:pt>
                <c:pt idx="8">
                  <c:v>1.3</c:v>
                </c:pt>
                <c:pt idx="9">
                  <c:v>1.5</c:v>
                </c:pt>
                <c:pt idx="10">
                  <c:v>2</c:v>
                </c:pt>
                <c:pt idx="13">
                  <c:v>1.45</c:v>
                </c:pt>
              </c:numCache>
            </c:numRef>
          </c:val>
          <c:smooth val="0"/>
          <c:extLst>
            <c:ext xmlns:c16="http://schemas.microsoft.com/office/drawing/2014/chart" uri="{C3380CC4-5D6E-409C-BE32-E72D297353CC}">
              <c16:uniqueId val="{00000003-0869-467C-A53B-E920D4F2F56E}"/>
            </c:ext>
          </c:extLst>
        </c:ser>
        <c:ser>
          <c:idx val="4"/>
          <c:order val="4"/>
          <c:tx>
            <c:strRef>
              <c:f>Sheet1!$F$1</c:f>
              <c:strCache>
                <c:ptCount val="1"/>
                <c:pt idx="0">
                  <c:v>Burdock </c:v>
                </c:pt>
              </c:strCache>
            </c:strRef>
          </c:tx>
          <c:spPr>
            <a:ln>
              <a:solidFill>
                <a:srgbClr val="FFC000"/>
              </a:solidFill>
            </a:ln>
          </c:spPr>
          <c:marker>
            <c:spPr>
              <a:solidFill>
                <a:srgbClr val="FFC000"/>
              </a:solidFill>
              <a:ln>
                <a:solidFill>
                  <a:schemeClr val="tx1"/>
                </a:solidFill>
              </a:ln>
            </c:spPr>
          </c:marker>
          <c:cat>
            <c:numRef>
              <c:f>Sheet1!$A$2:$A$16</c:f>
              <c:numCache>
                <c:formatCode>General</c:formatCode>
                <c:ptCount val="15"/>
                <c:pt idx="0">
                  <c:v>2011</c:v>
                </c:pt>
                <c:pt idx="1">
                  <c:v>2012</c:v>
                </c:pt>
                <c:pt idx="2">
                  <c:v>2103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Sheet1!$F$2:$F$16</c:f>
              <c:numCache>
                <c:formatCode>General</c:formatCode>
                <c:ptCount val="15"/>
                <c:pt idx="6" formatCode="0.0">
                  <c:v>4.2</c:v>
                </c:pt>
                <c:pt idx="7" formatCode="0.0">
                  <c:v>4.5999999999999996</c:v>
                </c:pt>
                <c:pt idx="8" formatCode="0.0">
                  <c:v>5.4</c:v>
                </c:pt>
                <c:pt idx="13" formatCode="0.0">
                  <c:v>6.11</c:v>
                </c:pt>
                <c:pt idx="14" formatCode="0.0">
                  <c:v>5.8</c:v>
                </c:pt>
              </c:numCache>
            </c:numRef>
          </c:val>
          <c:smooth val="0"/>
          <c:extLst>
            <c:ext xmlns:c16="http://schemas.microsoft.com/office/drawing/2014/chart" uri="{C3380CC4-5D6E-409C-BE32-E72D297353CC}">
              <c16:uniqueId val="{00000000-F8D0-8F4D-8929-992E4FAEBDF1}"/>
            </c:ext>
          </c:extLst>
        </c:ser>
        <c:ser>
          <c:idx val="5"/>
          <c:order val="5"/>
          <c:tx>
            <c:strRef>
              <c:f>Sheet1!$G$1</c:f>
              <c:strCache>
                <c:ptCount val="1"/>
                <c:pt idx="0">
                  <c:v>Coleman</c:v>
                </c:pt>
              </c:strCache>
            </c:strRef>
          </c:tx>
          <c:marker>
            <c:spPr>
              <a:ln>
                <a:solidFill>
                  <a:schemeClr val="tx1"/>
                </a:solidFill>
              </a:ln>
            </c:spPr>
          </c:marker>
          <c:cat>
            <c:numRef>
              <c:f>Sheet1!$A$2:$A$16</c:f>
              <c:numCache>
                <c:formatCode>General</c:formatCode>
                <c:ptCount val="15"/>
                <c:pt idx="0">
                  <c:v>2011</c:v>
                </c:pt>
                <c:pt idx="1">
                  <c:v>2012</c:v>
                </c:pt>
                <c:pt idx="2">
                  <c:v>2103</c:v>
                </c:pt>
                <c:pt idx="3">
                  <c:v>2014</c:v>
                </c:pt>
                <c:pt idx="4">
                  <c:v>2015</c:v>
                </c:pt>
                <c:pt idx="5">
                  <c:v>2016</c:v>
                </c:pt>
                <c:pt idx="6">
                  <c:v>2017</c:v>
                </c:pt>
                <c:pt idx="7">
                  <c:v>2018</c:v>
                </c:pt>
                <c:pt idx="8">
                  <c:v>2019</c:v>
                </c:pt>
                <c:pt idx="9">
                  <c:v>2020</c:v>
                </c:pt>
                <c:pt idx="10">
                  <c:v>2021</c:v>
                </c:pt>
                <c:pt idx="11">
                  <c:v>2022</c:v>
                </c:pt>
                <c:pt idx="12">
                  <c:v>2023</c:v>
                </c:pt>
                <c:pt idx="13">
                  <c:v>2024</c:v>
                </c:pt>
                <c:pt idx="14">
                  <c:v>2025</c:v>
                </c:pt>
              </c:numCache>
            </c:numRef>
          </c:cat>
          <c:val>
            <c:numRef>
              <c:f>Sheet1!$G$2:$G$16</c:f>
              <c:numCache>
                <c:formatCode>General</c:formatCode>
                <c:ptCount val="15"/>
                <c:pt idx="8" formatCode="0.0">
                  <c:v>5.4</c:v>
                </c:pt>
                <c:pt idx="9" formatCode="0.0">
                  <c:v>5.4</c:v>
                </c:pt>
                <c:pt idx="11" formatCode="0.0">
                  <c:v>6.34</c:v>
                </c:pt>
                <c:pt idx="12" formatCode="0.0">
                  <c:v>5.73</c:v>
                </c:pt>
                <c:pt idx="13" formatCode="0.0">
                  <c:v>6.24</c:v>
                </c:pt>
                <c:pt idx="14" formatCode="0.0">
                  <c:v>5.6</c:v>
                </c:pt>
              </c:numCache>
            </c:numRef>
          </c:val>
          <c:smooth val="0"/>
          <c:extLst>
            <c:ext xmlns:c16="http://schemas.microsoft.com/office/drawing/2014/chart" uri="{C3380CC4-5D6E-409C-BE32-E72D297353CC}">
              <c16:uniqueId val="{00000001-F8D0-8F4D-8929-992E4FAEBDF1}"/>
            </c:ext>
          </c:extLst>
        </c:ser>
        <c:dLbls>
          <c:showLegendKey val="0"/>
          <c:showVal val="0"/>
          <c:showCatName val="0"/>
          <c:showSerName val="0"/>
          <c:showPercent val="0"/>
          <c:showBubbleSize val="0"/>
        </c:dLbls>
        <c:marker val="1"/>
        <c:smooth val="0"/>
        <c:axId val="91009792"/>
        <c:axId val="91011328"/>
      </c:lineChart>
      <c:catAx>
        <c:axId val="91009792"/>
        <c:scaling>
          <c:orientation val="minMax"/>
        </c:scaling>
        <c:delete val="0"/>
        <c:axPos val="b"/>
        <c:numFmt formatCode="General" sourceLinked="1"/>
        <c:majorTickMark val="out"/>
        <c:minorTickMark val="none"/>
        <c:tickLblPos val="nextTo"/>
        <c:crossAx val="91011328"/>
        <c:crosses val="autoZero"/>
        <c:auto val="1"/>
        <c:lblAlgn val="ctr"/>
        <c:lblOffset val="100"/>
        <c:noMultiLvlLbl val="0"/>
      </c:catAx>
      <c:valAx>
        <c:axId val="91011328"/>
        <c:scaling>
          <c:orientation val="minMax"/>
        </c:scaling>
        <c:delete val="0"/>
        <c:axPos val="l"/>
        <c:majorGridlines/>
        <c:numFmt formatCode="0.0" sourceLinked="1"/>
        <c:majorTickMark val="out"/>
        <c:minorTickMark val="none"/>
        <c:tickLblPos val="nextTo"/>
        <c:crossAx val="91009792"/>
        <c:crosses val="autoZero"/>
        <c:crossBetween val="between"/>
      </c:valAx>
    </c:plotArea>
    <c:legend>
      <c:legendPos val="r"/>
      <c:overlay val="0"/>
    </c:legend>
    <c:plotVisOnly val="1"/>
    <c:dispBlanksAs val="gap"/>
    <c:showDLblsOverMax val="0"/>
  </c:chart>
  <c:txPr>
    <a:bodyPr/>
    <a:lstStyle/>
    <a:p>
      <a:pPr>
        <a:defRPr sz="24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26FB0E-F381-CB4A-B132-4A010DC11D31}"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A2FE8A86-B6AB-1B45-B771-E6E5E9C9BE57}">
      <dgm:prSet phldrT="[Text]"/>
      <dgm:spPr/>
      <dgm:t>
        <a:bodyPr/>
        <a:lstStyle/>
        <a:p>
          <a:r>
            <a:rPr lang="en-US" dirty="0"/>
            <a:t>Threats to Lake Health</a:t>
          </a:r>
        </a:p>
      </dgm:t>
    </dgm:pt>
    <dgm:pt modelId="{790DA7B7-D55B-0440-86E9-54E692A83041}" type="parTrans" cxnId="{C5C407BF-D370-964E-80B6-60B2C92FD79A}">
      <dgm:prSet/>
      <dgm:spPr/>
      <dgm:t>
        <a:bodyPr/>
        <a:lstStyle/>
        <a:p>
          <a:endParaRPr lang="en-US"/>
        </a:p>
      </dgm:t>
    </dgm:pt>
    <dgm:pt modelId="{09E7E4BA-8B18-CC4E-A180-33F42940C001}" type="sibTrans" cxnId="{C5C407BF-D370-964E-80B6-60B2C92FD79A}">
      <dgm:prSet/>
      <dgm:spPr/>
      <dgm:t>
        <a:bodyPr/>
        <a:lstStyle/>
        <a:p>
          <a:endParaRPr lang="en-US"/>
        </a:p>
      </dgm:t>
    </dgm:pt>
    <dgm:pt modelId="{E37A0590-7525-6043-9EE9-129BF60B6552}">
      <dgm:prSet phldrT="[Text]"/>
      <dgm:spPr/>
      <dgm:t>
        <a:bodyPr/>
        <a:lstStyle/>
        <a:p>
          <a:r>
            <a:rPr lang="en-US" dirty="0"/>
            <a:t>Shoreline Development</a:t>
          </a:r>
        </a:p>
      </dgm:t>
    </dgm:pt>
    <dgm:pt modelId="{E43FF8D5-CB2D-6E4D-A599-6CA160DE6F79}" type="parTrans" cxnId="{89C93C01-EC2F-9B41-A1CB-519508FD5927}">
      <dgm:prSet/>
      <dgm:spPr/>
      <dgm:t>
        <a:bodyPr/>
        <a:lstStyle/>
        <a:p>
          <a:endParaRPr lang="en-US"/>
        </a:p>
      </dgm:t>
    </dgm:pt>
    <dgm:pt modelId="{6623A0D9-138B-0F4A-A00E-708D162D16BC}" type="sibTrans" cxnId="{89C93C01-EC2F-9B41-A1CB-519508FD5927}">
      <dgm:prSet/>
      <dgm:spPr/>
      <dgm:t>
        <a:bodyPr/>
        <a:lstStyle/>
        <a:p>
          <a:endParaRPr lang="en-US"/>
        </a:p>
      </dgm:t>
    </dgm:pt>
    <dgm:pt modelId="{FC195C10-4B64-AD41-9D49-462772876498}">
      <dgm:prSet phldrT="[Text]"/>
      <dgm:spPr/>
      <dgm:t>
        <a:bodyPr/>
        <a:lstStyle/>
        <a:p>
          <a:r>
            <a:rPr lang="en-US" dirty="0"/>
            <a:t>Septic Systems</a:t>
          </a:r>
        </a:p>
      </dgm:t>
    </dgm:pt>
    <dgm:pt modelId="{91550D4B-A050-824A-859F-1A5196DE9428}" type="parTrans" cxnId="{0E3942F2-A935-3748-A55E-81E6F1631A06}">
      <dgm:prSet/>
      <dgm:spPr/>
      <dgm:t>
        <a:bodyPr/>
        <a:lstStyle/>
        <a:p>
          <a:endParaRPr lang="en-US"/>
        </a:p>
      </dgm:t>
    </dgm:pt>
    <dgm:pt modelId="{09FA9D3D-6422-9F47-B03F-0C849961F6B5}" type="sibTrans" cxnId="{0E3942F2-A935-3748-A55E-81E6F1631A06}">
      <dgm:prSet/>
      <dgm:spPr/>
      <dgm:t>
        <a:bodyPr/>
        <a:lstStyle/>
        <a:p>
          <a:endParaRPr lang="en-US"/>
        </a:p>
      </dgm:t>
    </dgm:pt>
    <dgm:pt modelId="{C3A49D91-0201-5A41-915D-C8F036DD4A56}">
      <dgm:prSet phldrT="[Text]"/>
      <dgm:spPr/>
      <dgm:t>
        <a:bodyPr/>
        <a:lstStyle/>
        <a:p>
          <a:r>
            <a:rPr lang="en-US" dirty="0"/>
            <a:t>Boat Traffic</a:t>
          </a:r>
        </a:p>
      </dgm:t>
    </dgm:pt>
    <dgm:pt modelId="{862120F0-1389-BF41-9B43-3BF7C46E90A8}" type="parTrans" cxnId="{4C1DDAB8-CD30-4546-A461-4F2C68141686}">
      <dgm:prSet/>
      <dgm:spPr/>
      <dgm:t>
        <a:bodyPr/>
        <a:lstStyle/>
        <a:p>
          <a:endParaRPr lang="en-US"/>
        </a:p>
      </dgm:t>
    </dgm:pt>
    <dgm:pt modelId="{3D64F5FE-EA53-B34F-9B2D-EC5FE7242795}" type="sibTrans" cxnId="{4C1DDAB8-CD30-4546-A461-4F2C68141686}">
      <dgm:prSet/>
      <dgm:spPr/>
      <dgm:t>
        <a:bodyPr/>
        <a:lstStyle/>
        <a:p>
          <a:endParaRPr lang="en-US"/>
        </a:p>
      </dgm:t>
    </dgm:pt>
    <dgm:pt modelId="{DBF2CA0E-0037-C741-A586-CB83F8BE0393}">
      <dgm:prSet phldrT="[Text]"/>
      <dgm:spPr/>
      <dgm:t>
        <a:bodyPr/>
        <a:lstStyle/>
        <a:p>
          <a:r>
            <a:rPr lang="en-US" dirty="0"/>
            <a:t>Landscaping</a:t>
          </a:r>
        </a:p>
      </dgm:t>
    </dgm:pt>
    <dgm:pt modelId="{31650FE7-CC0D-FD4F-89DF-3A6AD2542566}" type="parTrans" cxnId="{FAFA607C-10A1-6E47-ABD2-AE3596553253}">
      <dgm:prSet/>
      <dgm:spPr/>
      <dgm:t>
        <a:bodyPr/>
        <a:lstStyle/>
        <a:p>
          <a:endParaRPr lang="en-US"/>
        </a:p>
      </dgm:t>
    </dgm:pt>
    <dgm:pt modelId="{3E23FCD9-8472-594F-80BE-0A9DE91D0429}" type="sibTrans" cxnId="{FAFA607C-10A1-6E47-ABD2-AE3596553253}">
      <dgm:prSet/>
      <dgm:spPr/>
      <dgm:t>
        <a:bodyPr/>
        <a:lstStyle/>
        <a:p>
          <a:endParaRPr lang="en-US"/>
        </a:p>
      </dgm:t>
    </dgm:pt>
    <dgm:pt modelId="{03B2343E-D287-3B4E-BEF2-D798C89E4C7D}">
      <dgm:prSet/>
      <dgm:spPr/>
      <dgm:t>
        <a:bodyPr/>
        <a:lstStyle/>
        <a:p>
          <a:r>
            <a:rPr lang="en-US" dirty="0"/>
            <a:t>Climate Change</a:t>
          </a:r>
        </a:p>
      </dgm:t>
    </dgm:pt>
    <dgm:pt modelId="{F4573AEA-185D-7E42-8663-237A51BDDFE3}" type="parTrans" cxnId="{CEE52A1E-DE66-364F-B024-CF96E757026D}">
      <dgm:prSet/>
      <dgm:spPr/>
      <dgm:t>
        <a:bodyPr/>
        <a:lstStyle/>
        <a:p>
          <a:endParaRPr lang="en-US"/>
        </a:p>
      </dgm:t>
    </dgm:pt>
    <dgm:pt modelId="{9B18B36E-7D0A-6E4E-BF85-4B648F36BF84}" type="sibTrans" cxnId="{CEE52A1E-DE66-364F-B024-CF96E757026D}">
      <dgm:prSet/>
      <dgm:spPr/>
      <dgm:t>
        <a:bodyPr/>
        <a:lstStyle/>
        <a:p>
          <a:endParaRPr lang="en-US"/>
        </a:p>
      </dgm:t>
    </dgm:pt>
    <dgm:pt modelId="{BCB48C04-3EC1-F44E-9650-291186220BD1}">
      <dgm:prSet/>
      <dgm:spPr/>
      <dgm:t>
        <a:bodyPr/>
        <a:lstStyle/>
        <a:p>
          <a:r>
            <a:rPr lang="en-US" dirty="0"/>
            <a:t>Acid Rain</a:t>
          </a:r>
        </a:p>
      </dgm:t>
    </dgm:pt>
    <dgm:pt modelId="{2FDF2EB2-81EE-994B-9B95-4E691C329454}" type="parTrans" cxnId="{260091EC-5E5E-334F-B7C6-489D311FD733}">
      <dgm:prSet/>
      <dgm:spPr/>
      <dgm:t>
        <a:bodyPr/>
        <a:lstStyle/>
        <a:p>
          <a:endParaRPr lang="en-US"/>
        </a:p>
      </dgm:t>
    </dgm:pt>
    <dgm:pt modelId="{99EB8D53-2E32-FF44-9E4A-AC451732742B}" type="sibTrans" cxnId="{260091EC-5E5E-334F-B7C6-489D311FD733}">
      <dgm:prSet/>
      <dgm:spPr/>
      <dgm:t>
        <a:bodyPr/>
        <a:lstStyle/>
        <a:p>
          <a:endParaRPr lang="en-US"/>
        </a:p>
      </dgm:t>
    </dgm:pt>
    <dgm:pt modelId="{F7036CFE-4B42-5D45-A918-602D64BD76F0}">
      <dgm:prSet/>
      <dgm:spPr/>
      <dgm:t>
        <a:bodyPr/>
        <a:lstStyle/>
        <a:p>
          <a:r>
            <a:rPr lang="en-US" dirty="0"/>
            <a:t>Dams</a:t>
          </a:r>
        </a:p>
      </dgm:t>
    </dgm:pt>
    <dgm:pt modelId="{BE7F7C49-232C-BC48-B42D-265B9FFA8585}" type="parTrans" cxnId="{BC96ACA9-083C-1644-AA27-B94791BC4EFF}">
      <dgm:prSet/>
      <dgm:spPr/>
      <dgm:t>
        <a:bodyPr/>
        <a:lstStyle/>
        <a:p>
          <a:endParaRPr lang="en-US"/>
        </a:p>
      </dgm:t>
    </dgm:pt>
    <dgm:pt modelId="{51C69179-2982-F148-A543-4C69425A156E}" type="sibTrans" cxnId="{BC96ACA9-083C-1644-AA27-B94791BC4EFF}">
      <dgm:prSet/>
      <dgm:spPr/>
      <dgm:t>
        <a:bodyPr/>
        <a:lstStyle/>
        <a:p>
          <a:endParaRPr lang="en-US"/>
        </a:p>
      </dgm:t>
    </dgm:pt>
    <dgm:pt modelId="{5C69AF32-33DD-5F42-BC54-765DF6520E39}">
      <dgm:prSet/>
      <dgm:spPr/>
      <dgm:t>
        <a:bodyPr/>
        <a:lstStyle/>
        <a:p>
          <a:r>
            <a:rPr lang="en-US" dirty="0"/>
            <a:t>Roads</a:t>
          </a:r>
        </a:p>
      </dgm:t>
    </dgm:pt>
    <dgm:pt modelId="{BC0540F3-56DC-B345-A5FD-F55B59EF7CB9}" type="parTrans" cxnId="{ED0E1EA5-15BF-1747-B700-7788DD1380F2}">
      <dgm:prSet/>
      <dgm:spPr/>
      <dgm:t>
        <a:bodyPr/>
        <a:lstStyle/>
        <a:p>
          <a:endParaRPr lang="en-US"/>
        </a:p>
      </dgm:t>
    </dgm:pt>
    <dgm:pt modelId="{D9155D5C-759A-4844-A46E-BDBE3A230E2F}" type="sibTrans" cxnId="{ED0E1EA5-15BF-1747-B700-7788DD1380F2}">
      <dgm:prSet/>
      <dgm:spPr/>
      <dgm:t>
        <a:bodyPr/>
        <a:lstStyle/>
        <a:p>
          <a:endParaRPr lang="en-US"/>
        </a:p>
      </dgm:t>
    </dgm:pt>
    <dgm:pt modelId="{1F414AE3-40B2-1F48-8C78-3621A40333E6}" type="pres">
      <dgm:prSet presAssocID="{8126FB0E-F381-CB4A-B132-4A010DC11D31}" presName="composite" presStyleCnt="0">
        <dgm:presLayoutVars>
          <dgm:chMax val="1"/>
          <dgm:dir/>
          <dgm:resizeHandles val="exact"/>
        </dgm:presLayoutVars>
      </dgm:prSet>
      <dgm:spPr/>
    </dgm:pt>
    <dgm:pt modelId="{8B30E4F5-40D7-3244-8873-FE0EA51A9B6F}" type="pres">
      <dgm:prSet presAssocID="{8126FB0E-F381-CB4A-B132-4A010DC11D31}" presName="radial" presStyleCnt="0">
        <dgm:presLayoutVars>
          <dgm:animLvl val="ctr"/>
        </dgm:presLayoutVars>
      </dgm:prSet>
      <dgm:spPr/>
    </dgm:pt>
    <dgm:pt modelId="{A11E6849-2200-FE41-AA2E-DA2D437A2538}" type="pres">
      <dgm:prSet presAssocID="{A2FE8A86-B6AB-1B45-B771-E6E5E9C9BE57}" presName="centerShape" presStyleLbl="vennNode1" presStyleIdx="0" presStyleCnt="9"/>
      <dgm:spPr/>
    </dgm:pt>
    <dgm:pt modelId="{27C9E030-D71B-624C-A920-C5BA655DBDA8}" type="pres">
      <dgm:prSet presAssocID="{E37A0590-7525-6043-9EE9-129BF60B6552}" presName="node" presStyleLbl="vennNode1" presStyleIdx="1" presStyleCnt="9" custScaleX="110333" custScaleY="110333">
        <dgm:presLayoutVars>
          <dgm:bulletEnabled val="1"/>
        </dgm:presLayoutVars>
      </dgm:prSet>
      <dgm:spPr/>
    </dgm:pt>
    <dgm:pt modelId="{B0122E39-5964-5642-B8D4-D677C76EE4D3}" type="pres">
      <dgm:prSet presAssocID="{FC195C10-4B64-AD41-9D49-462772876498}" presName="node" presStyleLbl="vennNode1" presStyleIdx="2" presStyleCnt="9" custScaleX="110333" custScaleY="110333">
        <dgm:presLayoutVars>
          <dgm:bulletEnabled val="1"/>
        </dgm:presLayoutVars>
      </dgm:prSet>
      <dgm:spPr/>
    </dgm:pt>
    <dgm:pt modelId="{1F9C271B-AC64-D64D-A644-EC256A8BC483}" type="pres">
      <dgm:prSet presAssocID="{C3A49D91-0201-5A41-915D-C8F036DD4A56}" presName="node" presStyleLbl="vennNode1" presStyleIdx="3" presStyleCnt="9" custScaleX="110333" custScaleY="110333">
        <dgm:presLayoutVars>
          <dgm:bulletEnabled val="1"/>
        </dgm:presLayoutVars>
      </dgm:prSet>
      <dgm:spPr/>
    </dgm:pt>
    <dgm:pt modelId="{5DCFFA32-305F-344D-BEF2-B25DEA0E8B76}" type="pres">
      <dgm:prSet presAssocID="{DBF2CA0E-0037-C741-A586-CB83F8BE0393}" presName="node" presStyleLbl="vennNode1" presStyleIdx="4" presStyleCnt="9" custScaleX="110333" custScaleY="110333">
        <dgm:presLayoutVars>
          <dgm:bulletEnabled val="1"/>
        </dgm:presLayoutVars>
      </dgm:prSet>
      <dgm:spPr/>
    </dgm:pt>
    <dgm:pt modelId="{42F2426E-BDB0-234D-8464-17A296161C98}" type="pres">
      <dgm:prSet presAssocID="{F7036CFE-4B42-5D45-A918-602D64BD76F0}" presName="node" presStyleLbl="vennNode1" presStyleIdx="5" presStyleCnt="9" custScaleX="110333" custScaleY="110333">
        <dgm:presLayoutVars>
          <dgm:bulletEnabled val="1"/>
        </dgm:presLayoutVars>
      </dgm:prSet>
      <dgm:spPr/>
    </dgm:pt>
    <dgm:pt modelId="{43908A40-7B25-2449-A471-3F55B603E4D2}" type="pres">
      <dgm:prSet presAssocID="{03B2343E-D287-3B4E-BEF2-D798C89E4C7D}" presName="node" presStyleLbl="vennNode1" presStyleIdx="6" presStyleCnt="9" custScaleX="110333" custScaleY="110333">
        <dgm:presLayoutVars>
          <dgm:bulletEnabled val="1"/>
        </dgm:presLayoutVars>
      </dgm:prSet>
      <dgm:spPr/>
    </dgm:pt>
    <dgm:pt modelId="{95BEA8DB-6E34-4641-BEC0-F1CEFB4FBCE3}" type="pres">
      <dgm:prSet presAssocID="{BCB48C04-3EC1-F44E-9650-291186220BD1}" presName="node" presStyleLbl="vennNode1" presStyleIdx="7" presStyleCnt="9" custScaleX="110333" custScaleY="110333">
        <dgm:presLayoutVars>
          <dgm:bulletEnabled val="1"/>
        </dgm:presLayoutVars>
      </dgm:prSet>
      <dgm:spPr/>
    </dgm:pt>
    <dgm:pt modelId="{DCA85FD0-14BE-5143-8389-594733194366}" type="pres">
      <dgm:prSet presAssocID="{5C69AF32-33DD-5F42-BC54-765DF6520E39}" presName="node" presStyleLbl="vennNode1" presStyleIdx="8" presStyleCnt="9" custScaleX="110333" custScaleY="110333">
        <dgm:presLayoutVars>
          <dgm:bulletEnabled val="1"/>
        </dgm:presLayoutVars>
      </dgm:prSet>
      <dgm:spPr/>
    </dgm:pt>
  </dgm:ptLst>
  <dgm:cxnLst>
    <dgm:cxn modelId="{89C93C01-EC2F-9B41-A1CB-519508FD5927}" srcId="{A2FE8A86-B6AB-1B45-B771-E6E5E9C9BE57}" destId="{E37A0590-7525-6043-9EE9-129BF60B6552}" srcOrd="0" destOrd="0" parTransId="{E43FF8D5-CB2D-6E4D-A599-6CA160DE6F79}" sibTransId="{6623A0D9-138B-0F4A-A00E-708D162D16BC}"/>
    <dgm:cxn modelId="{92362A06-B6E6-064E-BCB5-9CEB76C3AC2E}" type="presOf" srcId="{F7036CFE-4B42-5D45-A918-602D64BD76F0}" destId="{42F2426E-BDB0-234D-8464-17A296161C98}" srcOrd="0" destOrd="0" presId="urn:microsoft.com/office/officeart/2005/8/layout/radial3"/>
    <dgm:cxn modelId="{19C9A807-0454-4E4B-9F9F-AE604583BADE}" type="presOf" srcId="{FC195C10-4B64-AD41-9D49-462772876498}" destId="{B0122E39-5964-5642-B8D4-D677C76EE4D3}" srcOrd="0" destOrd="0" presId="urn:microsoft.com/office/officeart/2005/8/layout/radial3"/>
    <dgm:cxn modelId="{CEE52A1E-DE66-364F-B024-CF96E757026D}" srcId="{A2FE8A86-B6AB-1B45-B771-E6E5E9C9BE57}" destId="{03B2343E-D287-3B4E-BEF2-D798C89E4C7D}" srcOrd="5" destOrd="0" parTransId="{F4573AEA-185D-7E42-8663-237A51BDDFE3}" sibTransId="{9B18B36E-7D0A-6E4E-BF85-4B648F36BF84}"/>
    <dgm:cxn modelId="{25D42823-6227-434B-9CAD-A1830B3E4572}" type="presOf" srcId="{03B2343E-D287-3B4E-BEF2-D798C89E4C7D}" destId="{43908A40-7B25-2449-A471-3F55B603E4D2}" srcOrd="0" destOrd="0" presId="urn:microsoft.com/office/officeart/2005/8/layout/radial3"/>
    <dgm:cxn modelId="{CD344640-014E-F54D-8E8B-8E4E662A4A35}" type="presOf" srcId="{5C69AF32-33DD-5F42-BC54-765DF6520E39}" destId="{DCA85FD0-14BE-5143-8389-594733194366}" srcOrd="0" destOrd="0" presId="urn:microsoft.com/office/officeart/2005/8/layout/radial3"/>
    <dgm:cxn modelId="{83722B70-01B6-1E4A-BA65-FA7AC77FCA32}" type="presOf" srcId="{C3A49D91-0201-5A41-915D-C8F036DD4A56}" destId="{1F9C271B-AC64-D64D-A644-EC256A8BC483}" srcOrd="0" destOrd="0" presId="urn:microsoft.com/office/officeart/2005/8/layout/radial3"/>
    <dgm:cxn modelId="{4A6EF67B-96C2-934A-B6BE-5B97B4E6B25E}" type="presOf" srcId="{BCB48C04-3EC1-F44E-9650-291186220BD1}" destId="{95BEA8DB-6E34-4641-BEC0-F1CEFB4FBCE3}" srcOrd="0" destOrd="0" presId="urn:microsoft.com/office/officeart/2005/8/layout/radial3"/>
    <dgm:cxn modelId="{FAFA607C-10A1-6E47-ABD2-AE3596553253}" srcId="{A2FE8A86-B6AB-1B45-B771-E6E5E9C9BE57}" destId="{DBF2CA0E-0037-C741-A586-CB83F8BE0393}" srcOrd="3" destOrd="0" parTransId="{31650FE7-CC0D-FD4F-89DF-3A6AD2542566}" sibTransId="{3E23FCD9-8472-594F-80BE-0A9DE91D0429}"/>
    <dgm:cxn modelId="{5DABEA86-9AB5-DC4D-8A3A-A35D1CF783C0}" type="presOf" srcId="{A2FE8A86-B6AB-1B45-B771-E6E5E9C9BE57}" destId="{A11E6849-2200-FE41-AA2E-DA2D437A2538}" srcOrd="0" destOrd="0" presId="urn:microsoft.com/office/officeart/2005/8/layout/radial3"/>
    <dgm:cxn modelId="{3708618D-F933-5449-A577-7F410C8B372F}" type="presOf" srcId="{8126FB0E-F381-CB4A-B132-4A010DC11D31}" destId="{1F414AE3-40B2-1F48-8C78-3621A40333E6}" srcOrd="0" destOrd="0" presId="urn:microsoft.com/office/officeart/2005/8/layout/radial3"/>
    <dgm:cxn modelId="{ED0E1EA5-15BF-1747-B700-7788DD1380F2}" srcId="{A2FE8A86-B6AB-1B45-B771-E6E5E9C9BE57}" destId="{5C69AF32-33DD-5F42-BC54-765DF6520E39}" srcOrd="7" destOrd="0" parTransId="{BC0540F3-56DC-B345-A5FD-F55B59EF7CB9}" sibTransId="{D9155D5C-759A-4844-A46E-BDBE3A230E2F}"/>
    <dgm:cxn modelId="{BC96ACA9-083C-1644-AA27-B94791BC4EFF}" srcId="{A2FE8A86-B6AB-1B45-B771-E6E5E9C9BE57}" destId="{F7036CFE-4B42-5D45-A918-602D64BD76F0}" srcOrd="4" destOrd="0" parTransId="{BE7F7C49-232C-BC48-B42D-265B9FFA8585}" sibTransId="{51C69179-2982-F148-A543-4C69425A156E}"/>
    <dgm:cxn modelId="{4C1DDAB8-CD30-4546-A461-4F2C68141686}" srcId="{A2FE8A86-B6AB-1B45-B771-E6E5E9C9BE57}" destId="{C3A49D91-0201-5A41-915D-C8F036DD4A56}" srcOrd="2" destOrd="0" parTransId="{862120F0-1389-BF41-9B43-3BF7C46E90A8}" sibTransId="{3D64F5FE-EA53-B34F-9B2D-EC5FE7242795}"/>
    <dgm:cxn modelId="{C5C407BF-D370-964E-80B6-60B2C92FD79A}" srcId="{8126FB0E-F381-CB4A-B132-4A010DC11D31}" destId="{A2FE8A86-B6AB-1B45-B771-E6E5E9C9BE57}" srcOrd="0" destOrd="0" parTransId="{790DA7B7-D55B-0440-86E9-54E692A83041}" sibTransId="{09E7E4BA-8B18-CC4E-A180-33F42940C001}"/>
    <dgm:cxn modelId="{D13961C9-7D47-9A4D-A222-F7AFEFAFB631}" type="presOf" srcId="{DBF2CA0E-0037-C741-A586-CB83F8BE0393}" destId="{5DCFFA32-305F-344D-BEF2-B25DEA0E8B76}" srcOrd="0" destOrd="0" presId="urn:microsoft.com/office/officeart/2005/8/layout/radial3"/>
    <dgm:cxn modelId="{41AF2CCC-0FB6-694A-86CD-6152594E5604}" type="presOf" srcId="{E37A0590-7525-6043-9EE9-129BF60B6552}" destId="{27C9E030-D71B-624C-A920-C5BA655DBDA8}" srcOrd="0" destOrd="0" presId="urn:microsoft.com/office/officeart/2005/8/layout/radial3"/>
    <dgm:cxn modelId="{260091EC-5E5E-334F-B7C6-489D311FD733}" srcId="{A2FE8A86-B6AB-1B45-B771-E6E5E9C9BE57}" destId="{BCB48C04-3EC1-F44E-9650-291186220BD1}" srcOrd="6" destOrd="0" parTransId="{2FDF2EB2-81EE-994B-9B95-4E691C329454}" sibTransId="{99EB8D53-2E32-FF44-9E4A-AC451732742B}"/>
    <dgm:cxn modelId="{0E3942F2-A935-3748-A55E-81E6F1631A06}" srcId="{A2FE8A86-B6AB-1B45-B771-E6E5E9C9BE57}" destId="{FC195C10-4B64-AD41-9D49-462772876498}" srcOrd="1" destOrd="0" parTransId="{91550D4B-A050-824A-859F-1A5196DE9428}" sibTransId="{09FA9D3D-6422-9F47-B03F-0C849961F6B5}"/>
    <dgm:cxn modelId="{402A6797-FA72-094E-BC34-319582239023}" type="presParOf" srcId="{1F414AE3-40B2-1F48-8C78-3621A40333E6}" destId="{8B30E4F5-40D7-3244-8873-FE0EA51A9B6F}" srcOrd="0" destOrd="0" presId="urn:microsoft.com/office/officeart/2005/8/layout/radial3"/>
    <dgm:cxn modelId="{F3C52F3E-235A-9B4C-8688-4BFD8694DF0D}" type="presParOf" srcId="{8B30E4F5-40D7-3244-8873-FE0EA51A9B6F}" destId="{A11E6849-2200-FE41-AA2E-DA2D437A2538}" srcOrd="0" destOrd="0" presId="urn:microsoft.com/office/officeart/2005/8/layout/radial3"/>
    <dgm:cxn modelId="{B6500444-A68F-4A4C-9C76-461D33C8B721}" type="presParOf" srcId="{8B30E4F5-40D7-3244-8873-FE0EA51A9B6F}" destId="{27C9E030-D71B-624C-A920-C5BA655DBDA8}" srcOrd="1" destOrd="0" presId="urn:microsoft.com/office/officeart/2005/8/layout/radial3"/>
    <dgm:cxn modelId="{F7D3BB01-8C33-8148-A22C-B7B2A07F23AB}" type="presParOf" srcId="{8B30E4F5-40D7-3244-8873-FE0EA51A9B6F}" destId="{B0122E39-5964-5642-B8D4-D677C76EE4D3}" srcOrd="2" destOrd="0" presId="urn:microsoft.com/office/officeart/2005/8/layout/radial3"/>
    <dgm:cxn modelId="{19D41851-582A-DA4C-82C7-B71BD61C6AAC}" type="presParOf" srcId="{8B30E4F5-40D7-3244-8873-FE0EA51A9B6F}" destId="{1F9C271B-AC64-D64D-A644-EC256A8BC483}" srcOrd="3" destOrd="0" presId="urn:microsoft.com/office/officeart/2005/8/layout/radial3"/>
    <dgm:cxn modelId="{CA5CB563-54D1-D440-81B0-2F5D21CDD67F}" type="presParOf" srcId="{8B30E4F5-40D7-3244-8873-FE0EA51A9B6F}" destId="{5DCFFA32-305F-344D-BEF2-B25DEA0E8B76}" srcOrd="4" destOrd="0" presId="urn:microsoft.com/office/officeart/2005/8/layout/radial3"/>
    <dgm:cxn modelId="{9E62B0DB-FB1C-1047-8F16-C79CBBC05128}" type="presParOf" srcId="{8B30E4F5-40D7-3244-8873-FE0EA51A9B6F}" destId="{42F2426E-BDB0-234D-8464-17A296161C98}" srcOrd="5" destOrd="0" presId="urn:microsoft.com/office/officeart/2005/8/layout/radial3"/>
    <dgm:cxn modelId="{4F38F274-8E0D-D543-B50A-534D1C5CB6AE}" type="presParOf" srcId="{8B30E4F5-40D7-3244-8873-FE0EA51A9B6F}" destId="{43908A40-7B25-2449-A471-3F55B603E4D2}" srcOrd="6" destOrd="0" presId="urn:microsoft.com/office/officeart/2005/8/layout/radial3"/>
    <dgm:cxn modelId="{1DAF0C07-A3BA-C44F-B7D2-9FA1DDB7AFBC}" type="presParOf" srcId="{8B30E4F5-40D7-3244-8873-FE0EA51A9B6F}" destId="{95BEA8DB-6E34-4641-BEC0-F1CEFB4FBCE3}" srcOrd="7" destOrd="0" presId="urn:microsoft.com/office/officeart/2005/8/layout/radial3"/>
    <dgm:cxn modelId="{B3873F52-7891-0541-8476-15FABE848D74}" type="presParOf" srcId="{8B30E4F5-40D7-3244-8873-FE0EA51A9B6F}" destId="{DCA85FD0-14BE-5143-8389-594733194366}" srcOrd="8"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D456E4-325D-F941-9746-F1091ED9F3E4}"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60C927A3-A071-AB41-86D9-C052B193D953}">
      <dgm:prSet phldrT="[Text]"/>
      <dgm:spPr/>
      <dgm:t>
        <a:bodyPr/>
        <a:lstStyle/>
        <a:p>
          <a:r>
            <a:rPr lang="en-US"/>
            <a:t>Algal Blooms</a:t>
          </a:r>
          <a:endParaRPr lang="en-US" dirty="0"/>
        </a:p>
      </dgm:t>
    </dgm:pt>
    <dgm:pt modelId="{A5E554B6-DD39-B54F-8583-4084CC7E8C8D}" type="parTrans" cxnId="{35C99D55-4163-E649-A547-2FBC4EE6FC18}">
      <dgm:prSet/>
      <dgm:spPr/>
      <dgm:t>
        <a:bodyPr/>
        <a:lstStyle/>
        <a:p>
          <a:endParaRPr lang="en-US"/>
        </a:p>
      </dgm:t>
    </dgm:pt>
    <dgm:pt modelId="{0410237B-18B2-294C-9393-203617719FEA}" type="sibTrans" cxnId="{35C99D55-4163-E649-A547-2FBC4EE6FC18}">
      <dgm:prSet/>
      <dgm:spPr/>
      <dgm:t>
        <a:bodyPr/>
        <a:lstStyle/>
        <a:p>
          <a:endParaRPr lang="en-US"/>
        </a:p>
      </dgm:t>
    </dgm:pt>
    <dgm:pt modelId="{A8ED4B73-F366-7848-8D7D-F7E18D6B4C7D}">
      <dgm:prSet phldrT="[Text]"/>
      <dgm:spPr/>
      <dgm:t>
        <a:bodyPr/>
        <a:lstStyle/>
        <a:p>
          <a:r>
            <a:rPr lang="en-US"/>
            <a:t>Road Salt</a:t>
          </a:r>
          <a:endParaRPr lang="en-US" dirty="0"/>
        </a:p>
      </dgm:t>
    </dgm:pt>
    <dgm:pt modelId="{68B41F26-2118-D74B-B5F0-AC4D06CC5D7E}" type="parTrans" cxnId="{8311F8E7-546D-DB4C-97FF-6F46D60445F8}">
      <dgm:prSet/>
      <dgm:spPr/>
      <dgm:t>
        <a:bodyPr/>
        <a:lstStyle/>
        <a:p>
          <a:endParaRPr lang="en-US"/>
        </a:p>
      </dgm:t>
    </dgm:pt>
    <dgm:pt modelId="{94C523D6-B507-0B4F-B7B2-6CDBC66A1EEE}" type="sibTrans" cxnId="{8311F8E7-546D-DB4C-97FF-6F46D60445F8}">
      <dgm:prSet/>
      <dgm:spPr/>
      <dgm:t>
        <a:bodyPr/>
        <a:lstStyle/>
        <a:p>
          <a:endParaRPr lang="en-US"/>
        </a:p>
      </dgm:t>
    </dgm:pt>
    <dgm:pt modelId="{A183D2CE-71BB-9E49-916A-A709AD8EF783}">
      <dgm:prSet phldrT="[Text]"/>
      <dgm:spPr/>
      <dgm:t>
        <a:bodyPr/>
        <a:lstStyle/>
        <a:p>
          <a:r>
            <a:rPr lang="en-US"/>
            <a:t>Climate Change</a:t>
          </a:r>
          <a:endParaRPr lang="en-US" dirty="0"/>
        </a:p>
      </dgm:t>
    </dgm:pt>
    <dgm:pt modelId="{72C5E858-53B7-EC4D-AE1D-4E9D12D3F6FB}" type="parTrans" cxnId="{8678903C-DE96-1041-A47D-2F1664008C1D}">
      <dgm:prSet/>
      <dgm:spPr/>
      <dgm:t>
        <a:bodyPr/>
        <a:lstStyle/>
        <a:p>
          <a:endParaRPr lang="en-US"/>
        </a:p>
      </dgm:t>
    </dgm:pt>
    <dgm:pt modelId="{37B01B99-DFD4-4D4C-847F-9D82C215647C}" type="sibTrans" cxnId="{8678903C-DE96-1041-A47D-2F1664008C1D}">
      <dgm:prSet/>
      <dgm:spPr/>
      <dgm:t>
        <a:bodyPr/>
        <a:lstStyle/>
        <a:p>
          <a:endParaRPr lang="en-US"/>
        </a:p>
      </dgm:t>
    </dgm:pt>
    <dgm:pt modelId="{FCD8AB4A-A5FA-3447-8415-01C568666C12}">
      <dgm:prSet phldrT="[Text]"/>
      <dgm:spPr/>
      <dgm:t>
        <a:bodyPr/>
        <a:lstStyle/>
        <a:p>
          <a:r>
            <a:rPr lang="en-US"/>
            <a:t>Low Calcium</a:t>
          </a:r>
          <a:endParaRPr lang="en-US" dirty="0"/>
        </a:p>
      </dgm:t>
    </dgm:pt>
    <dgm:pt modelId="{38FE79B6-0566-5F47-8898-BF47A474A590}" type="parTrans" cxnId="{75084A30-8543-6042-85B7-A90395CD1D19}">
      <dgm:prSet/>
      <dgm:spPr/>
      <dgm:t>
        <a:bodyPr/>
        <a:lstStyle/>
        <a:p>
          <a:endParaRPr lang="en-US"/>
        </a:p>
      </dgm:t>
    </dgm:pt>
    <dgm:pt modelId="{2F2ED924-F047-BC4D-99F9-83A6EE6A92E8}" type="sibTrans" cxnId="{75084A30-8543-6042-85B7-A90395CD1D19}">
      <dgm:prSet/>
      <dgm:spPr/>
      <dgm:t>
        <a:bodyPr/>
        <a:lstStyle/>
        <a:p>
          <a:endParaRPr lang="en-US"/>
        </a:p>
      </dgm:t>
    </dgm:pt>
    <dgm:pt modelId="{A15E7258-70BB-D747-B7AE-964057E073DF}">
      <dgm:prSet phldrT="[Text]"/>
      <dgm:spPr/>
      <dgm:t>
        <a:bodyPr/>
        <a:lstStyle/>
        <a:p>
          <a:r>
            <a:rPr lang="en-US" dirty="0"/>
            <a:t>Low Dissolved Oxygen</a:t>
          </a:r>
        </a:p>
      </dgm:t>
    </dgm:pt>
    <dgm:pt modelId="{F38A8A29-2CAB-FE4C-A0F0-642E190D3FC9}" type="parTrans" cxnId="{7AFA589D-2F32-364C-83F8-C0F776DF4C7F}">
      <dgm:prSet/>
      <dgm:spPr/>
      <dgm:t>
        <a:bodyPr/>
        <a:lstStyle/>
        <a:p>
          <a:endParaRPr lang="en-US"/>
        </a:p>
      </dgm:t>
    </dgm:pt>
    <dgm:pt modelId="{11BD7A4A-3F2D-3F4C-B41E-A63A7B486C6B}" type="sibTrans" cxnId="{7AFA589D-2F32-364C-83F8-C0F776DF4C7F}">
      <dgm:prSet/>
      <dgm:spPr/>
      <dgm:t>
        <a:bodyPr/>
        <a:lstStyle/>
        <a:p>
          <a:endParaRPr lang="en-US"/>
        </a:p>
      </dgm:t>
    </dgm:pt>
    <dgm:pt modelId="{8B9603C2-38B0-754B-9F54-236D7082978C}">
      <dgm:prSet phldrT="[Text]"/>
      <dgm:spPr/>
      <dgm:t>
        <a:bodyPr/>
        <a:lstStyle/>
        <a:p>
          <a:r>
            <a:rPr lang="en-US"/>
            <a:t>Invasive Zooplankton</a:t>
          </a:r>
          <a:endParaRPr lang="en-US" dirty="0"/>
        </a:p>
      </dgm:t>
    </dgm:pt>
    <dgm:pt modelId="{40D9FF06-D3A1-D04F-AA04-B62BB1D330E9}" type="parTrans" cxnId="{AEE0F18A-6D6C-AB41-A429-0C91B51CAF45}">
      <dgm:prSet/>
      <dgm:spPr/>
      <dgm:t>
        <a:bodyPr/>
        <a:lstStyle/>
        <a:p>
          <a:endParaRPr lang="en-US"/>
        </a:p>
      </dgm:t>
    </dgm:pt>
    <dgm:pt modelId="{9C09300D-047C-434E-B0DE-3E9DBCE213DB}" type="sibTrans" cxnId="{AEE0F18A-6D6C-AB41-A429-0C91B51CAF45}">
      <dgm:prSet/>
      <dgm:spPr/>
      <dgm:t>
        <a:bodyPr/>
        <a:lstStyle/>
        <a:p>
          <a:endParaRPr lang="en-US"/>
        </a:p>
      </dgm:t>
    </dgm:pt>
    <dgm:pt modelId="{1197E670-D24A-044E-84A7-38D029B631D8}">
      <dgm:prSet phldrT="[Text]"/>
      <dgm:spPr/>
      <dgm:t>
        <a:bodyPr/>
        <a:lstStyle/>
        <a:p>
          <a:r>
            <a:rPr lang="en-US" dirty="0"/>
            <a:t>Faulty Septic Systems</a:t>
          </a:r>
        </a:p>
      </dgm:t>
    </dgm:pt>
    <dgm:pt modelId="{ED9578EC-4C61-B940-99EE-F26906EB8DDA}" type="parTrans" cxnId="{A854A515-CEEF-3546-B1BF-A377AD75AFD8}">
      <dgm:prSet/>
      <dgm:spPr/>
      <dgm:t>
        <a:bodyPr/>
        <a:lstStyle/>
        <a:p>
          <a:endParaRPr lang="en-US"/>
        </a:p>
      </dgm:t>
    </dgm:pt>
    <dgm:pt modelId="{FE2CEB83-1118-A146-92F6-6CE8945E53FC}" type="sibTrans" cxnId="{A854A515-CEEF-3546-B1BF-A377AD75AFD8}">
      <dgm:prSet/>
      <dgm:spPr/>
      <dgm:t>
        <a:bodyPr/>
        <a:lstStyle/>
        <a:p>
          <a:endParaRPr lang="en-US"/>
        </a:p>
      </dgm:t>
    </dgm:pt>
    <dgm:pt modelId="{2D2D1255-459B-D64B-987B-5AB4AA27B71F}">
      <dgm:prSet phldrT="[Text]"/>
      <dgm:spPr/>
      <dgm:t>
        <a:bodyPr/>
        <a:lstStyle/>
        <a:p>
          <a:r>
            <a:rPr lang="en-US"/>
            <a:t>Landscaping</a:t>
          </a:r>
          <a:endParaRPr lang="en-US" dirty="0"/>
        </a:p>
      </dgm:t>
    </dgm:pt>
    <dgm:pt modelId="{176AA3AD-95CF-4B45-BE65-312B1AACEA0B}" type="parTrans" cxnId="{81A18639-4954-9849-ABE8-644F5CE050BE}">
      <dgm:prSet/>
      <dgm:spPr/>
      <dgm:t>
        <a:bodyPr/>
        <a:lstStyle/>
        <a:p>
          <a:endParaRPr lang="en-US"/>
        </a:p>
      </dgm:t>
    </dgm:pt>
    <dgm:pt modelId="{5769D456-4306-7B43-BDAF-6B264265BB2C}" type="sibTrans" cxnId="{81A18639-4954-9849-ABE8-644F5CE050BE}">
      <dgm:prSet/>
      <dgm:spPr/>
      <dgm:t>
        <a:bodyPr/>
        <a:lstStyle/>
        <a:p>
          <a:endParaRPr lang="en-US"/>
        </a:p>
      </dgm:t>
    </dgm:pt>
    <dgm:pt modelId="{234C3B29-4FFB-C14D-90A3-48A8D393CBDE}" type="pres">
      <dgm:prSet presAssocID="{B4D456E4-325D-F941-9746-F1091ED9F3E4}" presName="Name0" presStyleCnt="0">
        <dgm:presLayoutVars>
          <dgm:chMax val="1"/>
          <dgm:dir/>
          <dgm:animLvl val="ctr"/>
          <dgm:resizeHandles val="exact"/>
        </dgm:presLayoutVars>
      </dgm:prSet>
      <dgm:spPr/>
    </dgm:pt>
    <dgm:pt modelId="{87EE760B-B68A-E74A-84F2-3879B38057DB}" type="pres">
      <dgm:prSet presAssocID="{60C927A3-A071-AB41-86D9-C052B193D953}" presName="centerShape" presStyleLbl="node0" presStyleIdx="0" presStyleCnt="1"/>
      <dgm:spPr/>
    </dgm:pt>
    <dgm:pt modelId="{A8919B84-F567-834A-B2D5-6588DA7FAFEA}" type="pres">
      <dgm:prSet presAssocID="{68B41F26-2118-D74B-B5F0-AC4D06CC5D7E}" presName="parTrans" presStyleLbl="sibTrans2D1" presStyleIdx="0" presStyleCnt="7" custAng="10800000"/>
      <dgm:spPr/>
    </dgm:pt>
    <dgm:pt modelId="{63439914-7228-934C-BC8C-52F73CFBEBBE}" type="pres">
      <dgm:prSet presAssocID="{68B41F26-2118-D74B-B5F0-AC4D06CC5D7E}" presName="connectorText" presStyleLbl="sibTrans2D1" presStyleIdx="0" presStyleCnt="7"/>
      <dgm:spPr/>
    </dgm:pt>
    <dgm:pt modelId="{BEB46B79-BEAA-5A4F-AC58-15A8B912B062}" type="pres">
      <dgm:prSet presAssocID="{A8ED4B73-F366-7848-8D7D-F7E18D6B4C7D}" presName="node" presStyleLbl="node1" presStyleIdx="0" presStyleCnt="7">
        <dgm:presLayoutVars>
          <dgm:bulletEnabled val="1"/>
        </dgm:presLayoutVars>
      </dgm:prSet>
      <dgm:spPr/>
    </dgm:pt>
    <dgm:pt modelId="{8AF3A6A9-6FBC-DC4A-AA63-E16CC70050EB}" type="pres">
      <dgm:prSet presAssocID="{72C5E858-53B7-EC4D-AE1D-4E9D12D3F6FB}" presName="parTrans" presStyleLbl="sibTrans2D1" presStyleIdx="1" presStyleCnt="7" custAng="11015016"/>
      <dgm:spPr/>
    </dgm:pt>
    <dgm:pt modelId="{51A3F3E0-3B23-EB4B-BD40-B874AF0282E1}" type="pres">
      <dgm:prSet presAssocID="{72C5E858-53B7-EC4D-AE1D-4E9D12D3F6FB}" presName="connectorText" presStyleLbl="sibTrans2D1" presStyleIdx="1" presStyleCnt="7"/>
      <dgm:spPr/>
    </dgm:pt>
    <dgm:pt modelId="{DADEE423-A4E5-FD48-947A-E09D511D47E3}" type="pres">
      <dgm:prSet presAssocID="{A183D2CE-71BB-9E49-916A-A709AD8EF783}" presName="node" presStyleLbl="node1" presStyleIdx="1" presStyleCnt="7">
        <dgm:presLayoutVars>
          <dgm:bulletEnabled val="1"/>
        </dgm:presLayoutVars>
      </dgm:prSet>
      <dgm:spPr/>
    </dgm:pt>
    <dgm:pt modelId="{1B7111DA-A42F-194A-9964-5DBB4C6030C5}" type="pres">
      <dgm:prSet presAssocID="{38FE79B6-0566-5F47-8898-BF47A474A590}" presName="parTrans" presStyleLbl="sibTrans2D1" presStyleIdx="2" presStyleCnt="7" custAng="10798498"/>
      <dgm:spPr/>
    </dgm:pt>
    <dgm:pt modelId="{D55BCEF2-6683-3B41-BED2-789B6BA5AC10}" type="pres">
      <dgm:prSet presAssocID="{38FE79B6-0566-5F47-8898-BF47A474A590}" presName="connectorText" presStyleLbl="sibTrans2D1" presStyleIdx="2" presStyleCnt="7"/>
      <dgm:spPr/>
    </dgm:pt>
    <dgm:pt modelId="{C873D7A0-1E9A-6D4A-A677-60B86B5BE6A5}" type="pres">
      <dgm:prSet presAssocID="{FCD8AB4A-A5FA-3447-8415-01C568666C12}" presName="node" presStyleLbl="node1" presStyleIdx="2" presStyleCnt="7">
        <dgm:presLayoutVars>
          <dgm:bulletEnabled val="1"/>
        </dgm:presLayoutVars>
      </dgm:prSet>
      <dgm:spPr/>
    </dgm:pt>
    <dgm:pt modelId="{37DBE5FE-670A-F842-B343-D11F2A4046B6}" type="pres">
      <dgm:prSet presAssocID="{F38A8A29-2CAB-FE4C-A0F0-642E190D3FC9}" presName="parTrans" presStyleLbl="sibTrans2D1" presStyleIdx="3" presStyleCnt="7" custAng="10712488"/>
      <dgm:spPr/>
    </dgm:pt>
    <dgm:pt modelId="{15C55A15-0332-1944-9B63-1D44355727D3}" type="pres">
      <dgm:prSet presAssocID="{F38A8A29-2CAB-FE4C-A0F0-642E190D3FC9}" presName="connectorText" presStyleLbl="sibTrans2D1" presStyleIdx="3" presStyleCnt="7"/>
      <dgm:spPr/>
    </dgm:pt>
    <dgm:pt modelId="{7B833C18-E733-1F45-BBC8-4E1F8D45E562}" type="pres">
      <dgm:prSet presAssocID="{A15E7258-70BB-D747-B7AE-964057E073DF}" presName="node" presStyleLbl="node1" presStyleIdx="3" presStyleCnt="7">
        <dgm:presLayoutVars>
          <dgm:bulletEnabled val="1"/>
        </dgm:presLayoutVars>
      </dgm:prSet>
      <dgm:spPr/>
    </dgm:pt>
    <dgm:pt modelId="{B5573EB8-569D-9C46-831B-7EE932AFF056}" type="pres">
      <dgm:prSet presAssocID="{40D9FF06-D3A1-D04F-AA04-B62BB1D330E9}" presName="parTrans" presStyleLbl="sibTrans2D1" presStyleIdx="4" presStyleCnt="7" custAng="10818399"/>
      <dgm:spPr/>
    </dgm:pt>
    <dgm:pt modelId="{05CC66E3-1515-D143-B047-0DF7E12C60C6}" type="pres">
      <dgm:prSet presAssocID="{40D9FF06-D3A1-D04F-AA04-B62BB1D330E9}" presName="connectorText" presStyleLbl="sibTrans2D1" presStyleIdx="4" presStyleCnt="7"/>
      <dgm:spPr/>
    </dgm:pt>
    <dgm:pt modelId="{486B7CBD-28F2-F04B-ADB9-AA997CADABEB}" type="pres">
      <dgm:prSet presAssocID="{8B9603C2-38B0-754B-9F54-236D7082978C}" presName="node" presStyleLbl="node1" presStyleIdx="4" presStyleCnt="7">
        <dgm:presLayoutVars>
          <dgm:bulletEnabled val="1"/>
        </dgm:presLayoutVars>
      </dgm:prSet>
      <dgm:spPr/>
    </dgm:pt>
    <dgm:pt modelId="{704ADC27-91B9-D44D-94F6-9DC77581863B}" type="pres">
      <dgm:prSet presAssocID="{ED9578EC-4C61-B940-99EE-F26906EB8DDA}" presName="parTrans" presStyleLbl="sibTrans2D1" presStyleIdx="5" presStyleCnt="7" custAng="11294569"/>
      <dgm:spPr/>
    </dgm:pt>
    <dgm:pt modelId="{A4C68B5E-0EC5-A649-95F6-6678042141F8}" type="pres">
      <dgm:prSet presAssocID="{ED9578EC-4C61-B940-99EE-F26906EB8DDA}" presName="connectorText" presStyleLbl="sibTrans2D1" presStyleIdx="5" presStyleCnt="7"/>
      <dgm:spPr/>
    </dgm:pt>
    <dgm:pt modelId="{1DE86F20-E376-6547-A47F-9033B7458696}" type="pres">
      <dgm:prSet presAssocID="{1197E670-D24A-044E-84A7-38D029B631D8}" presName="node" presStyleLbl="node1" presStyleIdx="5" presStyleCnt="7">
        <dgm:presLayoutVars>
          <dgm:bulletEnabled val="1"/>
        </dgm:presLayoutVars>
      </dgm:prSet>
      <dgm:spPr/>
    </dgm:pt>
    <dgm:pt modelId="{5456CAD2-38E5-584B-8926-B8A830C37B71}" type="pres">
      <dgm:prSet presAssocID="{176AA3AD-95CF-4B45-BE65-312B1AACEA0B}" presName="parTrans" presStyleLbl="sibTrans2D1" presStyleIdx="6" presStyleCnt="7" custAng="10666235"/>
      <dgm:spPr/>
    </dgm:pt>
    <dgm:pt modelId="{37141285-F4D3-9B47-A155-C192CD52D502}" type="pres">
      <dgm:prSet presAssocID="{176AA3AD-95CF-4B45-BE65-312B1AACEA0B}" presName="connectorText" presStyleLbl="sibTrans2D1" presStyleIdx="6" presStyleCnt="7"/>
      <dgm:spPr/>
    </dgm:pt>
    <dgm:pt modelId="{C38B5CC7-3AD8-A143-9342-6F50879A5ED4}" type="pres">
      <dgm:prSet presAssocID="{2D2D1255-459B-D64B-987B-5AB4AA27B71F}" presName="node" presStyleLbl="node1" presStyleIdx="6" presStyleCnt="7">
        <dgm:presLayoutVars>
          <dgm:bulletEnabled val="1"/>
        </dgm:presLayoutVars>
      </dgm:prSet>
      <dgm:spPr/>
    </dgm:pt>
  </dgm:ptLst>
  <dgm:cxnLst>
    <dgm:cxn modelId="{5162A106-CA53-6547-9A28-2B6CE3D0396A}" type="presOf" srcId="{72C5E858-53B7-EC4D-AE1D-4E9D12D3F6FB}" destId="{8AF3A6A9-6FBC-DC4A-AA63-E16CC70050EB}" srcOrd="0" destOrd="0" presId="urn:microsoft.com/office/officeart/2005/8/layout/radial5"/>
    <dgm:cxn modelId="{6F7E300C-6DBC-9743-84B2-81A1A2EA1506}" type="presOf" srcId="{A15E7258-70BB-D747-B7AE-964057E073DF}" destId="{7B833C18-E733-1F45-BBC8-4E1F8D45E562}" srcOrd="0" destOrd="0" presId="urn:microsoft.com/office/officeart/2005/8/layout/radial5"/>
    <dgm:cxn modelId="{9E21870F-5B79-1A41-A4CE-F85B0586387F}" type="presOf" srcId="{F38A8A29-2CAB-FE4C-A0F0-642E190D3FC9}" destId="{15C55A15-0332-1944-9B63-1D44355727D3}" srcOrd="1" destOrd="0" presId="urn:microsoft.com/office/officeart/2005/8/layout/radial5"/>
    <dgm:cxn modelId="{A854A515-CEEF-3546-B1BF-A377AD75AFD8}" srcId="{60C927A3-A071-AB41-86D9-C052B193D953}" destId="{1197E670-D24A-044E-84A7-38D029B631D8}" srcOrd="5" destOrd="0" parTransId="{ED9578EC-4C61-B940-99EE-F26906EB8DDA}" sibTransId="{FE2CEB83-1118-A146-92F6-6CE8945E53FC}"/>
    <dgm:cxn modelId="{05F05E1D-DEAB-2A46-A3D4-41AB418E16ED}" type="presOf" srcId="{ED9578EC-4C61-B940-99EE-F26906EB8DDA}" destId="{704ADC27-91B9-D44D-94F6-9DC77581863B}" srcOrd="0" destOrd="0" presId="urn:microsoft.com/office/officeart/2005/8/layout/radial5"/>
    <dgm:cxn modelId="{9C54FB2F-ED65-6A4C-9B31-F2BF854CB4A3}" type="presOf" srcId="{68B41F26-2118-D74B-B5F0-AC4D06CC5D7E}" destId="{63439914-7228-934C-BC8C-52F73CFBEBBE}" srcOrd="1" destOrd="0" presId="urn:microsoft.com/office/officeart/2005/8/layout/radial5"/>
    <dgm:cxn modelId="{75084A30-8543-6042-85B7-A90395CD1D19}" srcId="{60C927A3-A071-AB41-86D9-C052B193D953}" destId="{FCD8AB4A-A5FA-3447-8415-01C568666C12}" srcOrd="2" destOrd="0" parTransId="{38FE79B6-0566-5F47-8898-BF47A474A590}" sibTransId="{2F2ED924-F047-BC4D-99F9-83A6EE6A92E8}"/>
    <dgm:cxn modelId="{105F8435-37DF-834C-AB08-953D14ED2470}" type="presOf" srcId="{38FE79B6-0566-5F47-8898-BF47A474A590}" destId="{D55BCEF2-6683-3B41-BED2-789B6BA5AC10}" srcOrd="1" destOrd="0" presId="urn:microsoft.com/office/officeart/2005/8/layout/radial5"/>
    <dgm:cxn modelId="{81A18639-4954-9849-ABE8-644F5CE050BE}" srcId="{60C927A3-A071-AB41-86D9-C052B193D953}" destId="{2D2D1255-459B-D64B-987B-5AB4AA27B71F}" srcOrd="6" destOrd="0" parTransId="{176AA3AD-95CF-4B45-BE65-312B1AACEA0B}" sibTransId="{5769D456-4306-7B43-BDAF-6B264265BB2C}"/>
    <dgm:cxn modelId="{2B57FE3B-56B1-2141-A2DA-255E9090BF62}" type="presOf" srcId="{ED9578EC-4C61-B940-99EE-F26906EB8DDA}" destId="{A4C68B5E-0EC5-A649-95F6-6678042141F8}" srcOrd="1" destOrd="0" presId="urn:microsoft.com/office/officeart/2005/8/layout/radial5"/>
    <dgm:cxn modelId="{8678903C-DE96-1041-A47D-2F1664008C1D}" srcId="{60C927A3-A071-AB41-86D9-C052B193D953}" destId="{A183D2CE-71BB-9E49-916A-A709AD8EF783}" srcOrd="1" destOrd="0" parTransId="{72C5E858-53B7-EC4D-AE1D-4E9D12D3F6FB}" sibTransId="{37B01B99-DFD4-4D4C-847F-9D82C215647C}"/>
    <dgm:cxn modelId="{81D01E48-C140-E54F-AD7B-C2BC7EFCE6D9}" type="presOf" srcId="{38FE79B6-0566-5F47-8898-BF47A474A590}" destId="{1B7111DA-A42F-194A-9964-5DBB4C6030C5}" srcOrd="0" destOrd="0" presId="urn:microsoft.com/office/officeart/2005/8/layout/radial5"/>
    <dgm:cxn modelId="{35C99D55-4163-E649-A547-2FBC4EE6FC18}" srcId="{B4D456E4-325D-F941-9746-F1091ED9F3E4}" destId="{60C927A3-A071-AB41-86D9-C052B193D953}" srcOrd="0" destOrd="0" parTransId="{A5E554B6-DD39-B54F-8583-4084CC7E8C8D}" sibTransId="{0410237B-18B2-294C-9393-203617719FEA}"/>
    <dgm:cxn modelId="{F982D45F-A825-EC4C-9BDA-8AF5B1DA747E}" type="presOf" srcId="{72C5E858-53B7-EC4D-AE1D-4E9D12D3F6FB}" destId="{51A3F3E0-3B23-EB4B-BD40-B874AF0282E1}" srcOrd="1" destOrd="0" presId="urn:microsoft.com/office/officeart/2005/8/layout/radial5"/>
    <dgm:cxn modelId="{98DF5865-1B31-9E43-81FB-B219203473A9}" type="presOf" srcId="{FCD8AB4A-A5FA-3447-8415-01C568666C12}" destId="{C873D7A0-1E9A-6D4A-A677-60B86B5BE6A5}" srcOrd="0" destOrd="0" presId="urn:microsoft.com/office/officeart/2005/8/layout/radial5"/>
    <dgm:cxn modelId="{A932E777-331B-C84F-BC7E-6A9B904B7F0F}" type="presOf" srcId="{60C927A3-A071-AB41-86D9-C052B193D953}" destId="{87EE760B-B68A-E74A-84F2-3879B38057DB}" srcOrd="0" destOrd="0" presId="urn:microsoft.com/office/officeart/2005/8/layout/radial5"/>
    <dgm:cxn modelId="{CDF9507C-E453-7646-9F16-9003BD269889}" type="presOf" srcId="{A183D2CE-71BB-9E49-916A-A709AD8EF783}" destId="{DADEE423-A4E5-FD48-947A-E09D511D47E3}" srcOrd="0" destOrd="0" presId="urn:microsoft.com/office/officeart/2005/8/layout/radial5"/>
    <dgm:cxn modelId="{FC6A9881-777B-9647-9CA3-A6389A29E836}" type="presOf" srcId="{176AA3AD-95CF-4B45-BE65-312B1AACEA0B}" destId="{5456CAD2-38E5-584B-8926-B8A830C37B71}" srcOrd="0" destOrd="0" presId="urn:microsoft.com/office/officeart/2005/8/layout/radial5"/>
    <dgm:cxn modelId="{5C544586-A27F-3C48-9233-D617C66BB5BE}" type="presOf" srcId="{176AA3AD-95CF-4B45-BE65-312B1AACEA0B}" destId="{37141285-F4D3-9B47-A155-C192CD52D502}" srcOrd="1" destOrd="0" presId="urn:microsoft.com/office/officeart/2005/8/layout/radial5"/>
    <dgm:cxn modelId="{AEE0F18A-6D6C-AB41-A429-0C91B51CAF45}" srcId="{60C927A3-A071-AB41-86D9-C052B193D953}" destId="{8B9603C2-38B0-754B-9F54-236D7082978C}" srcOrd="4" destOrd="0" parTransId="{40D9FF06-D3A1-D04F-AA04-B62BB1D330E9}" sibTransId="{9C09300D-047C-434E-B0DE-3E9DBCE213DB}"/>
    <dgm:cxn modelId="{7AFA589D-2F32-364C-83F8-C0F776DF4C7F}" srcId="{60C927A3-A071-AB41-86D9-C052B193D953}" destId="{A15E7258-70BB-D747-B7AE-964057E073DF}" srcOrd="3" destOrd="0" parTransId="{F38A8A29-2CAB-FE4C-A0F0-642E190D3FC9}" sibTransId="{11BD7A4A-3F2D-3F4C-B41E-A63A7B486C6B}"/>
    <dgm:cxn modelId="{932066AB-13F0-7943-9771-D8501716DA0A}" type="presOf" srcId="{8B9603C2-38B0-754B-9F54-236D7082978C}" destId="{486B7CBD-28F2-F04B-ADB9-AA997CADABEB}" srcOrd="0" destOrd="0" presId="urn:microsoft.com/office/officeart/2005/8/layout/radial5"/>
    <dgm:cxn modelId="{73EF8CAB-164D-3B46-8137-ED2A1B244FC8}" type="presOf" srcId="{40D9FF06-D3A1-D04F-AA04-B62BB1D330E9}" destId="{B5573EB8-569D-9C46-831B-7EE932AFF056}" srcOrd="0" destOrd="0" presId="urn:microsoft.com/office/officeart/2005/8/layout/radial5"/>
    <dgm:cxn modelId="{6D4BF4AB-70B1-BE49-A9EB-992DC96969DC}" type="presOf" srcId="{B4D456E4-325D-F941-9746-F1091ED9F3E4}" destId="{234C3B29-4FFB-C14D-90A3-48A8D393CBDE}" srcOrd="0" destOrd="0" presId="urn:microsoft.com/office/officeart/2005/8/layout/radial5"/>
    <dgm:cxn modelId="{AF9437C5-9575-4A4E-BB8B-E828D0092F3E}" type="presOf" srcId="{68B41F26-2118-D74B-B5F0-AC4D06CC5D7E}" destId="{A8919B84-F567-834A-B2D5-6588DA7FAFEA}" srcOrd="0" destOrd="0" presId="urn:microsoft.com/office/officeart/2005/8/layout/radial5"/>
    <dgm:cxn modelId="{C1D174E6-0088-744E-8FFE-E0EC7FDCC1B6}" type="presOf" srcId="{40D9FF06-D3A1-D04F-AA04-B62BB1D330E9}" destId="{05CC66E3-1515-D143-B047-0DF7E12C60C6}" srcOrd="1" destOrd="0" presId="urn:microsoft.com/office/officeart/2005/8/layout/radial5"/>
    <dgm:cxn modelId="{FB4D94E6-49C7-2D41-A5F5-BF262CF243BB}" type="presOf" srcId="{F38A8A29-2CAB-FE4C-A0F0-642E190D3FC9}" destId="{37DBE5FE-670A-F842-B343-D11F2A4046B6}" srcOrd="0" destOrd="0" presId="urn:microsoft.com/office/officeart/2005/8/layout/radial5"/>
    <dgm:cxn modelId="{8311F8E7-546D-DB4C-97FF-6F46D60445F8}" srcId="{60C927A3-A071-AB41-86D9-C052B193D953}" destId="{A8ED4B73-F366-7848-8D7D-F7E18D6B4C7D}" srcOrd="0" destOrd="0" parTransId="{68B41F26-2118-D74B-B5F0-AC4D06CC5D7E}" sibTransId="{94C523D6-B507-0B4F-B7B2-6CDBC66A1EEE}"/>
    <dgm:cxn modelId="{B8C308F9-3060-3045-82A5-56B3FCBF6F81}" type="presOf" srcId="{2D2D1255-459B-D64B-987B-5AB4AA27B71F}" destId="{C38B5CC7-3AD8-A143-9342-6F50879A5ED4}" srcOrd="0" destOrd="0" presId="urn:microsoft.com/office/officeart/2005/8/layout/radial5"/>
    <dgm:cxn modelId="{3133AFF9-B0F4-C74E-85C2-7BFBD9AD1192}" type="presOf" srcId="{A8ED4B73-F366-7848-8D7D-F7E18D6B4C7D}" destId="{BEB46B79-BEAA-5A4F-AC58-15A8B912B062}" srcOrd="0" destOrd="0" presId="urn:microsoft.com/office/officeart/2005/8/layout/radial5"/>
    <dgm:cxn modelId="{B3E14FFA-6E14-E94C-A650-84581D94751E}" type="presOf" srcId="{1197E670-D24A-044E-84A7-38D029B631D8}" destId="{1DE86F20-E376-6547-A47F-9033B7458696}" srcOrd="0" destOrd="0" presId="urn:microsoft.com/office/officeart/2005/8/layout/radial5"/>
    <dgm:cxn modelId="{FB0436D8-BCC4-8B41-BB22-0EFF4DB1C3FB}" type="presParOf" srcId="{234C3B29-4FFB-C14D-90A3-48A8D393CBDE}" destId="{87EE760B-B68A-E74A-84F2-3879B38057DB}" srcOrd="0" destOrd="0" presId="urn:microsoft.com/office/officeart/2005/8/layout/radial5"/>
    <dgm:cxn modelId="{8E27C7A6-16CD-5A4D-9962-941DF424AB04}" type="presParOf" srcId="{234C3B29-4FFB-C14D-90A3-48A8D393CBDE}" destId="{A8919B84-F567-834A-B2D5-6588DA7FAFEA}" srcOrd="1" destOrd="0" presId="urn:microsoft.com/office/officeart/2005/8/layout/radial5"/>
    <dgm:cxn modelId="{D6A0541F-A592-3D45-8116-6157173E36D3}" type="presParOf" srcId="{A8919B84-F567-834A-B2D5-6588DA7FAFEA}" destId="{63439914-7228-934C-BC8C-52F73CFBEBBE}" srcOrd="0" destOrd="0" presId="urn:microsoft.com/office/officeart/2005/8/layout/radial5"/>
    <dgm:cxn modelId="{91AFD646-F097-AA42-A639-6B675E77BDA1}" type="presParOf" srcId="{234C3B29-4FFB-C14D-90A3-48A8D393CBDE}" destId="{BEB46B79-BEAA-5A4F-AC58-15A8B912B062}" srcOrd="2" destOrd="0" presId="urn:microsoft.com/office/officeart/2005/8/layout/radial5"/>
    <dgm:cxn modelId="{6FB6C983-2573-0A47-A2E5-4348BCC25AE0}" type="presParOf" srcId="{234C3B29-4FFB-C14D-90A3-48A8D393CBDE}" destId="{8AF3A6A9-6FBC-DC4A-AA63-E16CC70050EB}" srcOrd="3" destOrd="0" presId="urn:microsoft.com/office/officeart/2005/8/layout/radial5"/>
    <dgm:cxn modelId="{B5C62F48-BD93-6B4D-8E77-DC470550190A}" type="presParOf" srcId="{8AF3A6A9-6FBC-DC4A-AA63-E16CC70050EB}" destId="{51A3F3E0-3B23-EB4B-BD40-B874AF0282E1}" srcOrd="0" destOrd="0" presId="urn:microsoft.com/office/officeart/2005/8/layout/radial5"/>
    <dgm:cxn modelId="{62649994-51A0-9540-81D0-244B0B7D897C}" type="presParOf" srcId="{234C3B29-4FFB-C14D-90A3-48A8D393CBDE}" destId="{DADEE423-A4E5-FD48-947A-E09D511D47E3}" srcOrd="4" destOrd="0" presId="urn:microsoft.com/office/officeart/2005/8/layout/radial5"/>
    <dgm:cxn modelId="{E12FBF78-F0DF-F842-8AD5-3E7817D9CD25}" type="presParOf" srcId="{234C3B29-4FFB-C14D-90A3-48A8D393CBDE}" destId="{1B7111DA-A42F-194A-9964-5DBB4C6030C5}" srcOrd="5" destOrd="0" presId="urn:microsoft.com/office/officeart/2005/8/layout/radial5"/>
    <dgm:cxn modelId="{C920897F-6B7A-9544-8B8D-CA9320C273C9}" type="presParOf" srcId="{1B7111DA-A42F-194A-9964-5DBB4C6030C5}" destId="{D55BCEF2-6683-3B41-BED2-789B6BA5AC10}" srcOrd="0" destOrd="0" presId="urn:microsoft.com/office/officeart/2005/8/layout/radial5"/>
    <dgm:cxn modelId="{5087AE86-AAA6-E14D-99F8-941BC49D9E92}" type="presParOf" srcId="{234C3B29-4FFB-C14D-90A3-48A8D393CBDE}" destId="{C873D7A0-1E9A-6D4A-A677-60B86B5BE6A5}" srcOrd="6" destOrd="0" presId="urn:microsoft.com/office/officeart/2005/8/layout/radial5"/>
    <dgm:cxn modelId="{816AC9FC-9A13-314C-8AC2-BF57B569770A}" type="presParOf" srcId="{234C3B29-4FFB-C14D-90A3-48A8D393CBDE}" destId="{37DBE5FE-670A-F842-B343-D11F2A4046B6}" srcOrd="7" destOrd="0" presId="urn:microsoft.com/office/officeart/2005/8/layout/radial5"/>
    <dgm:cxn modelId="{9AB3C454-30A0-124F-BAC7-37D021509BFA}" type="presParOf" srcId="{37DBE5FE-670A-F842-B343-D11F2A4046B6}" destId="{15C55A15-0332-1944-9B63-1D44355727D3}" srcOrd="0" destOrd="0" presId="urn:microsoft.com/office/officeart/2005/8/layout/radial5"/>
    <dgm:cxn modelId="{D664F3DD-A500-BB4B-827E-585E15C6F5E5}" type="presParOf" srcId="{234C3B29-4FFB-C14D-90A3-48A8D393CBDE}" destId="{7B833C18-E733-1F45-BBC8-4E1F8D45E562}" srcOrd="8" destOrd="0" presId="urn:microsoft.com/office/officeart/2005/8/layout/radial5"/>
    <dgm:cxn modelId="{1BBDAEBC-E9F7-8E4B-BE82-53B5B47BE6FA}" type="presParOf" srcId="{234C3B29-4FFB-C14D-90A3-48A8D393CBDE}" destId="{B5573EB8-569D-9C46-831B-7EE932AFF056}" srcOrd="9" destOrd="0" presId="urn:microsoft.com/office/officeart/2005/8/layout/radial5"/>
    <dgm:cxn modelId="{AB6F2997-C2F7-D947-9CCC-88E0F0BD037F}" type="presParOf" srcId="{B5573EB8-569D-9C46-831B-7EE932AFF056}" destId="{05CC66E3-1515-D143-B047-0DF7E12C60C6}" srcOrd="0" destOrd="0" presId="urn:microsoft.com/office/officeart/2005/8/layout/radial5"/>
    <dgm:cxn modelId="{EDE76DEF-4752-214E-804D-CBB7185EBB7F}" type="presParOf" srcId="{234C3B29-4FFB-C14D-90A3-48A8D393CBDE}" destId="{486B7CBD-28F2-F04B-ADB9-AA997CADABEB}" srcOrd="10" destOrd="0" presId="urn:microsoft.com/office/officeart/2005/8/layout/radial5"/>
    <dgm:cxn modelId="{6864E784-505B-BE40-816F-1F54A2AD35CA}" type="presParOf" srcId="{234C3B29-4FFB-C14D-90A3-48A8D393CBDE}" destId="{704ADC27-91B9-D44D-94F6-9DC77581863B}" srcOrd="11" destOrd="0" presId="urn:microsoft.com/office/officeart/2005/8/layout/radial5"/>
    <dgm:cxn modelId="{44864595-D773-4649-97AB-566DF080E963}" type="presParOf" srcId="{704ADC27-91B9-D44D-94F6-9DC77581863B}" destId="{A4C68B5E-0EC5-A649-95F6-6678042141F8}" srcOrd="0" destOrd="0" presId="urn:microsoft.com/office/officeart/2005/8/layout/radial5"/>
    <dgm:cxn modelId="{52F8EF8D-1A9F-6647-A236-F4A3A7EA70F6}" type="presParOf" srcId="{234C3B29-4FFB-C14D-90A3-48A8D393CBDE}" destId="{1DE86F20-E376-6547-A47F-9033B7458696}" srcOrd="12" destOrd="0" presId="urn:microsoft.com/office/officeart/2005/8/layout/radial5"/>
    <dgm:cxn modelId="{355F71EE-27F8-C343-93D5-7D40CE0CDA72}" type="presParOf" srcId="{234C3B29-4FFB-C14D-90A3-48A8D393CBDE}" destId="{5456CAD2-38E5-584B-8926-B8A830C37B71}" srcOrd="13" destOrd="0" presId="urn:microsoft.com/office/officeart/2005/8/layout/radial5"/>
    <dgm:cxn modelId="{1A6B3B77-F0D1-AE41-9D91-42CCBCD3DB14}" type="presParOf" srcId="{5456CAD2-38E5-584B-8926-B8A830C37B71}" destId="{37141285-F4D3-9B47-A155-C192CD52D502}" srcOrd="0" destOrd="0" presId="urn:microsoft.com/office/officeart/2005/8/layout/radial5"/>
    <dgm:cxn modelId="{C324FC0D-CA9A-ED42-AEA3-6BFFD096F81C}" type="presParOf" srcId="{234C3B29-4FFB-C14D-90A3-48A8D393CBDE}" destId="{C38B5CC7-3AD8-A143-9342-6F50879A5ED4}"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E6849-2200-FE41-AA2E-DA2D437A2538}">
      <dsp:nvSpPr>
        <dsp:cNvPr id="0" name=""/>
        <dsp:cNvSpPr/>
      </dsp:nvSpPr>
      <dsp:spPr>
        <a:xfrm>
          <a:off x="4011478" y="1466898"/>
          <a:ext cx="3654379" cy="3654379"/>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1120" tIns="71120" rIns="71120" bIns="71120" numCol="1" spcCol="1270" anchor="ctr" anchorCtr="0">
          <a:noAutofit/>
        </a:bodyPr>
        <a:lstStyle/>
        <a:p>
          <a:pPr marL="0" lvl="0" indent="0" algn="ctr" defTabSz="2489200">
            <a:lnSpc>
              <a:spcPct val="90000"/>
            </a:lnSpc>
            <a:spcBef>
              <a:spcPct val="0"/>
            </a:spcBef>
            <a:spcAft>
              <a:spcPct val="35000"/>
            </a:spcAft>
            <a:buNone/>
          </a:pPr>
          <a:r>
            <a:rPr lang="en-US" sz="5600" kern="1200" dirty="0"/>
            <a:t>Threats to Lake Health</a:t>
          </a:r>
        </a:p>
      </dsp:txBody>
      <dsp:txXfrm>
        <a:off x="4546649" y="2002069"/>
        <a:ext cx="2584037" cy="2584037"/>
      </dsp:txXfrm>
    </dsp:sp>
    <dsp:sp modelId="{27C9E030-D71B-624C-A920-C5BA655DBDA8}">
      <dsp:nvSpPr>
        <dsp:cNvPr id="0" name=""/>
        <dsp:cNvSpPr/>
      </dsp:nvSpPr>
      <dsp:spPr>
        <a:xfrm>
          <a:off x="4830671" y="-93749"/>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Shoreline Development</a:t>
          </a:r>
        </a:p>
      </dsp:txBody>
      <dsp:txXfrm>
        <a:off x="5125906" y="201486"/>
        <a:ext cx="1425523" cy="1425523"/>
      </dsp:txXfrm>
    </dsp:sp>
    <dsp:sp modelId="{B0122E39-5964-5642-B8D4-D677C76EE4D3}">
      <dsp:nvSpPr>
        <dsp:cNvPr id="0" name=""/>
        <dsp:cNvSpPr/>
      </dsp:nvSpPr>
      <dsp:spPr>
        <a:xfrm>
          <a:off x="6513473" y="603289"/>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Septic Systems</a:t>
          </a:r>
        </a:p>
      </dsp:txBody>
      <dsp:txXfrm>
        <a:off x="6808708" y="898524"/>
        <a:ext cx="1425523" cy="1425523"/>
      </dsp:txXfrm>
    </dsp:sp>
    <dsp:sp modelId="{1F9C271B-AC64-D64D-A644-EC256A8BC483}">
      <dsp:nvSpPr>
        <dsp:cNvPr id="0" name=""/>
        <dsp:cNvSpPr/>
      </dsp:nvSpPr>
      <dsp:spPr>
        <a:xfrm>
          <a:off x="7210513" y="2286091"/>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Boat Traffic</a:t>
          </a:r>
        </a:p>
      </dsp:txBody>
      <dsp:txXfrm>
        <a:off x="7505748" y="2581326"/>
        <a:ext cx="1425523" cy="1425523"/>
      </dsp:txXfrm>
    </dsp:sp>
    <dsp:sp modelId="{5DCFFA32-305F-344D-BEF2-B25DEA0E8B76}">
      <dsp:nvSpPr>
        <dsp:cNvPr id="0" name=""/>
        <dsp:cNvSpPr/>
      </dsp:nvSpPr>
      <dsp:spPr>
        <a:xfrm>
          <a:off x="6513473" y="3968893"/>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Landscaping</a:t>
          </a:r>
        </a:p>
      </dsp:txBody>
      <dsp:txXfrm>
        <a:off x="6808708" y="4264128"/>
        <a:ext cx="1425523" cy="1425523"/>
      </dsp:txXfrm>
    </dsp:sp>
    <dsp:sp modelId="{42F2426E-BDB0-234D-8464-17A296161C98}">
      <dsp:nvSpPr>
        <dsp:cNvPr id="0" name=""/>
        <dsp:cNvSpPr/>
      </dsp:nvSpPr>
      <dsp:spPr>
        <a:xfrm>
          <a:off x="4830671" y="4665933"/>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Dams</a:t>
          </a:r>
        </a:p>
      </dsp:txBody>
      <dsp:txXfrm>
        <a:off x="5125906" y="4961168"/>
        <a:ext cx="1425523" cy="1425523"/>
      </dsp:txXfrm>
    </dsp:sp>
    <dsp:sp modelId="{43908A40-7B25-2449-A471-3F55B603E4D2}">
      <dsp:nvSpPr>
        <dsp:cNvPr id="0" name=""/>
        <dsp:cNvSpPr/>
      </dsp:nvSpPr>
      <dsp:spPr>
        <a:xfrm>
          <a:off x="3147869" y="3968893"/>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Climate Change</a:t>
          </a:r>
        </a:p>
      </dsp:txBody>
      <dsp:txXfrm>
        <a:off x="3443104" y="4264128"/>
        <a:ext cx="1425523" cy="1425523"/>
      </dsp:txXfrm>
    </dsp:sp>
    <dsp:sp modelId="{95BEA8DB-6E34-4641-BEC0-F1CEFB4FBCE3}">
      <dsp:nvSpPr>
        <dsp:cNvPr id="0" name=""/>
        <dsp:cNvSpPr/>
      </dsp:nvSpPr>
      <dsp:spPr>
        <a:xfrm>
          <a:off x="2450830" y="2286091"/>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Acid Rain</a:t>
          </a:r>
        </a:p>
      </dsp:txBody>
      <dsp:txXfrm>
        <a:off x="2746065" y="2581326"/>
        <a:ext cx="1425523" cy="1425523"/>
      </dsp:txXfrm>
    </dsp:sp>
    <dsp:sp modelId="{DCA85FD0-14BE-5143-8389-594733194366}">
      <dsp:nvSpPr>
        <dsp:cNvPr id="0" name=""/>
        <dsp:cNvSpPr/>
      </dsp:nvSpPr>
      <dsp:spPr>
        <a:xfrm>
          <a:off x="3147869" y="603289"/>
          <a:ext cx="2015993" cy="2015993"/>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Roads</a:t>
          </a:r>
        </a:p>
      </dsp:txBody>
      <dsp:txXfrm>
        <a:off x="3443104" y="898524"/>
        <a:ext cx="1425523" cy="1425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E760B-B68A-E74A-84F2-3879B38057DB}">
      <dsp:nvSpPr>
        <dsp:cNvPr id="0" name=""/>
        <dsp:cNvSpPr/>
      </dsp:nvSpPr>
      <dsp:spPr>
        <a:xfrm>
          <a:off x="4269395" y="2572634"/>
          <a:ext cx="1976809" cy="1976809"/>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Algal Blooms</a:t>
          </a:r>
          <a:endParaRPr lang="en-US" sz="3200" kern="1200" dirty="0"/>
        </a:p>
      </dsp:txBody>
      <dsp:txXfrm>
        <a:off x="4558892" y="2862131"/>
        <a:ext cx="1397815" cy="1397815"/>
      </dsp:txXfrm>
    </dsp:sp>
    <dsp:sp modelId="{A8919B84-F567-834A-B2D5-6588DA7FAFEA}">
      <dsp:nvSpPr>
        <dsp:cNvPr id="0" name=""/>
        <dsp:cNvSpPr/>
      </dsp:nvSpPr>
      <dsp:spPr>
        <a:xfrm rot="5400000">
          <a:off x="5048799" y="1854067"/>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111499" y="1925790"/>
        <a:ext cx="292600" cy="403269"/>
      </dsp:txXfrm>
    </dsp:sp>
    <dsp:sp modelId="{BEB46B79-BEAA-5A4F-AC58-15A8B912B062}">
      <dsp:nvSpPr>
        <dsp:cNvPr id="0" name=""/>
        <dsp:cNvSpPr/>
      </dsp:nvSpPr>
      <dsp:spPr>
        <a:xfrm>
          <a:off x="4368235" y="4826"/>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Road Salt</a:t>
          </a:r>
          <a:endParaRPr lang="en-US" sz="1700" kern="1200" dirty="0"/>
        </a:p>
      </dsp:txBody>
      <dsp:txXfrm>
        <a:off x="4628782" y="265373"/>
        <a:ext cx="1258034" cy="1258034"/>
      </dsp:txXfrm>
    </dsp:sp>
    <dsp:sp modelId="{8AF3A6A9-6FBC-DC4A-AA63-E16CC70050EB}">
      <dsp:nvSpPr>
        <dsp:cNvPr id="0" name=""/>
        <dsp:cNvSpPr/>
      </dsp:nvSpPr>
      <dsp:spPr>
        <a:xfrm rot="8700730">
          <a:off x="6120623" y="2370230"/>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234691" y="2468701"/>
        <a:ext cx="292600" cy="403269"/>
      </dsp:txXfrm>
    </dsp:sp>
    <dsp:sp modelId="{DADEE423-A4E5-FD48-947A-E09D511D47E3}">
      <dsp:nvSpPr>
        <dsp:cNvPr id="0" name=""/>
        <dsp:cNvSpPr/>
      </dsp:nvSpPr>
      <dsp:spPr>
        <a:xfrm>
          <a:off x="6453105" y="1008846"/>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Climate Change</a:t>
          </a:r>
          <a:endParaRPr lang="en-US" sz="1700" kern="1200" dirty="0"/>
        </a:p>
      </dsp:txBody>
      <dsp:txXfrm>
        <a:off x="6713652" y="1269393"/>
        <a:ext cx="1258034" cy="1258034"/>
      </dsp:txXfrm>
    </dsp:sp>
    <dsp:sp modelId="{1B7111DA-A42F-194A-9964-5DBB4C6030C5}">
      <dsp:nvSpPr>
        <dsp:cNvPr id="0" name=""/>
        <dsp:cNvSpPr/>
      </dsp:nvSpPr>
      <dsp:spPr>
        <a:xfrm rot="11569927">
          <a:off x="6385342" y="3530039"/>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509176" y="3678387"/>
        <a:ext cx="292600" cy="403269"/>
      </dsp:txXfrm>
    </dsp:sp>
    <dsp:sp modelId="{C873D7A0-1E9A-6D4A-A677-60B86B5BE6A5}">
      <dsp:nvSpPr>
        <dsp:cNvPr id="0" name=""/>
        <dsp:cNvSpPr/>
      </dsp:nvSpPr>
      <dsp:spPr>
        <a:xfrm>
          <a:off x="6968026" y="3264860"/>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Low Calcium</a:t>
          </a:r>
          <a:endParaRPr lang="en-US" sz="1700" kern="1200" dirty="0"/>
        </a:p>
      </dsp:txBody>
      <dsp:txXfrm>
        <a:off x="7228573" y="3525407"/>
        <a:ext cx="1258034" cy="1258034"/>
      </dsp:txXfrm>
    </dsp:sp>
    <dsp:sp modelId="{37DBE5FE-670A-F842-B343-D11F2A4046B6}">
      <dsp:nvSpPr>
        <dsp:cNvPr id="0" name=""/>
        <dsp:cNvSpPr/>
      </dsp:nvSpPr>
      <dsp:spPr>
        <a:xfrm rot="14569631">
          <a:off x="5643617" y="4460133"/>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5734951" y="4650336"/>
        <a:ext cx="292600" cy="403269"/>
      </dsp:txXfrm>
    </dsp:sp>
    <dsp:sp modelId="{7B833C18-E733-1F45-BBC8-4E1F8D45E562}">
      <dsp:nvSpPr>
        <dsp:cNvPr id="0" name=""/>
        <dsp:cNvSpPr/>
      </dsp:nvSpPr>
      <dsp:spPr>
        <a:xfrm>
          <a:off x="5525251" y="5074042"/>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Low Dissolved Oxygen</a:t>
          </a:r>
        </a:p>
      </dsp:txBody>
      <dsp:txXfrm>
        <a:off x="5785798" y="5334589"/>
        <a:ext cx="1258034" cy="1258034"/>
      </dsp:txXfrm>
    </dsp:sp>
    <dsp:sp modelId="{B5573EB8-569D-9C46-831B-7EE932AFF056}">
      <dsp:nvSpPr>
        <dsp:cNvPr id="0" name=""/>
        <dsp:cNvSpPr/>
      </dsp:nvSpPr>
      <dsp:spPr>
        <a:xfrm rot="17761256">
          <a:off x="4453982" y="4460133"/>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489176" y="4650900"/>
        <a:ext cx="292600" cy="403269"/>
      </dsp:txXfrm>
    </dsp:sp>
    <dsp:sp modelId="{486B7CBD-28F2-F04B-ADB9-AA997CADABEB}">
      <dsp:nvSpPr>
        <dsp:cNvPr id="0" name=""/>
        <dsp:cNvSpPr/>
      </dsp:nvSpPr>
      <dsp:spPr>
        <a:xfrm>
          <a:off x="3211220" y="5074042"/>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Invasive Zooplankton</a:t>
          </a:r>
          <a:endParaRPr lang="en-US" sz="1700" kern="1200" dirty="0"/>
        </a:p>
      </dsp:txBody>
      <dsp:txXfrm>
        <a:off x="3471767" y="5334589"/>
        <a:ext cx="1258034" cy="1258034"/>
      </dsp:txXfrm>
    </dsp:sp>
    <dsp:sp modelId="{704ADC27-91B9-D44D-94F6-9DC77581863B}">
      <dsp:nvSpPr>
        <dsp:cNvPr id="0" name=""/>
        <dsp:cNvSpPr/>
      </dsp:nvSpPr>
      <dsp:spPr>
        <a:xfrm rot="21323140">
          <a:off x="3712257" y="3530039"/>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712460" y="3669506"/>
        <a:ext cx="292600" cy="403269"/>
      </dsp:txXfrm>
    </dsp:sp>
    <dsp:sp modelId="{1DE86F20-E376-6547-A47F-9033B7458696}">
      <dsp:nvSpPr>
        <dsp:cNvPr id="0" name=""/>
        <dsp:cNvSpPr/>
      </dsp:nvSpPr>
      <dsp:spPr>
        <a:xfrm>
          <a:off x="1768445" y="3264860"/>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Faulty Septic Systems</a:t>
          </a:r>
        </a:p>
      </dsp:txBody>
      <dsp:txXfrm>
        <a:off x="2028992" y="3525407"/>
        <a:ext cx="1258034" cy="1258034"/>
      </dsp:txXfrm>
    </dsp:sp>
    <dsp:sp modelId="{5456CAD2-38E5-584B-8926-B8A830C37B71}">
      <dsp:nvSpPr>
        <dsp:cNvPr id="0" name=""/>
        <dsp:cNvSpPr/>
      </dsp:nvSpPr>
      <dsp:spPr>
        <a:xfrm rot="2180521">
          <a:off x="3976975" y="2370230"/>
          <a:ext cx="418000" cy="672115"/>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3989171" y="2467497"/>
        <a:ext cx="292600" cy="403269"/>
      </dsp:txXfrm>
    </dsp:sp>
    <dsp:sp modelId="{C38B5CC7-3AD8-A143-9342-6F50879A5ED4}">
      <dsp:nvSpPr>
        <dsp:cNvPr id="0" name=""/>
        <dsp:cNvSpPr/>
      </dsp:nvSpPr>
      <dsp:spPr>
        <a:xfrm>
          <a:off x="2283365" y="1008846"/>
          <a:ext cx="1779128" cy="1779128"/>
        </a:xfrm>
        <a:prstGeom prst="ellipse">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Landscaping</a:t>
          </a:r>
          <a:endParaRPr lang="en-US" sz="1700" kern="1200" dirty="0"/>
        </a:p>
      </dsp:txBody>
      <dsp:txXfrm>
        <a:off x="2543912" y="1269393"/>
        <a:ext cx="1258034" cy="1258034"/>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0.58503</cdr:x>
      <cdr:y>0</cdr:y>
    </cdr:from>
    <cdr:to>
      <cdr:x>1</cdr:x>
      <cdr:y>0.1544</cdr:y>
    </cdr:to>
    <cdr:sp macro="" textlink="">
      <cdr:nvSpPr>
        <cdr:cNvPr id="2" name="TextBox 4">
          <a:extLst xmlns:a="http://schemas.openxmlformats.org/drawingml/2006/main">
            <a:ext uri="{FF2B5EF4-FFF2-40B4-BE49-F238E27FC236}">
              <a16:creationId xmlns:a16="http://schemas.microsoft.com/office/drawing/2014/main" id="{52280BFA-5194-AAFD-D6B7-314206722504}"/>
            </a:ext>
          </a:extLst>
        </cdr:cNvPr>
        <cdr:cNvSpPr txBox="1"/>
      </cdr:nvSpPr>
      <cdr:spPr>
        <a:xfrm xmlns:a="http://schemas.openxmlformats.org/drawingml/2006/main">
          <a:off x="6672573" y="-1475780"/>
          <a:ext cx="4732866" cy="830997"/>
        </a:xfrm>
        <a:prstGeom xmlns:a="http://schemas.openxmlformats.org/drawingml/2006/main" prst="rect">
          <a:avLst/>
        </a:prstGeom>
        <a:solidFill xmlns:a="http://schemas.openxmlformats.org/drawingml/2006/main">
          <a:schemeClr val="bg1"/>
        </a:solidFill>
        <a:ln xmlns:a="http://schemas.openxmlformats.org/drawingml/2006/main" w="76200">
          <a:solidFill>
            <a:srgbClr val="FF0000"/>
          </a:solid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t>Above 20 mg/L toxic to water fleas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66935-5B85-BA42-BF43-BEDF72F099F0}" type="datetimeFigureOut">
              <a:rPr lang="en-US" smtClean="0"/>
              <a:t>7/10/26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18C7B-046C-0F4D-8AD7-32809ACAD525}" type="slidenum">
              <a:rPr lang="en-US" smtClean="0"/>
              <a:t>‹#›</a:t>
            </a:fld>
            <a:endParaRPr lang="en-US"/>
          </a:p>
        </p:txBody>
      </p:sp>
    </p:spTree>
    <p:extLst>
      <p:ext uri="{BB962C8B-B14F-4D97-AF65-F5344CB8AC3E}">
        <p14:creationId xmlns:p14="http://schemas.microsoft.com/office/powerpoint/2010/main" val="2215926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s.list-manage.com/CX6AnnWNaju?e=dc797b1d1a&amp;c2id=20489ccc1c5270a457773b8d6237180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1</a:t>
            </a:fld>
            <a:endParaRPr lang="en-US"/>
          </a:p>
        </p:txBody>
      </p:sp>
    </p:spTree>
    <p:extLst>
      <p:ext uri="{BB962C8B-B14F-4D97-AF65-F5344CB8AC3E}">
        <p14:creationId xmlns:p14="http://schemas.microsoft.com/office/powerpoint/2010/main" val="186081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we purchase a Van Dorn sampler to monitor deep water phosphorus concentrations in the late summer.</a:t>
            </a:r>
          </a:p>
          <a:p>
            <a:endParaRPr lang="en-US" dirty="0"/>
          </a:p>
          <a:p>
            <a:r>
              <a:rPr lang="en-US" dirty="0"/>
              <a:t>Low DO levels above the sediment surface can cause nutrients to be released from the sediment. Should continue to monitor to make sure oxygen isn’t going to 0. </a:t>
            </a:r>
          </a:p>
          <a:p>
            <a:endParaRPr lang="en-US" dirty="0"/>
          </a:p>
          <a:p>
            <a:r>
              <a:rPr lang="en-US" dirty="0"/>
              <a:t>Pelaw, Burdock, and Coleman were also anoxic at the bottom in 2024 and 2023. Option to collect nutrient samples near the bottom to see if nutrients are being released by the sediment.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Bitter: </a:t>
            </a:r>
            <a:r>
              <a:rPr lang="en-US" b="1" dirty="0"/>
              <a:t>Bitter Lake </a:t>
            </a:r>
            <a:r>
              <a:rPr lang="en-US" dirty="0"/>
              <a:t>[August 25, 11:22 – 11:55]: 10.4 – 6.3 mg/L (bottom)</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9024082-138C-AD4D-BB28-FCB7C89439A3}" type="slidenum">
              <a:rPr lang="en-US" smtClean="0"/>
              <a:t>10</a:t>
            </a:fld>
            <a:endParaRPr lang="en-US"/>
          </a:p>
        </p:txBody>
      </p:sp>
    </p:spTree>
    <p:extLst>
      <p:ext uri="{BB962C8B-B14F-4D97-AF65-F5344CB8AC3E}">
        <p14:creationId xmlns:p14="http://schemas.microsoft.com/office/powerpoint/2010/main" val="3781847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11</a:t>
            </a:fld>
            <a:endParaRPr lang="en-US"/>
          </a:p>
        </p:txBody>
      </p:sp>
    </p:spTree>
    <p:extLst>
      <p:ext uri="{BB962C8B-B14F-4D97-AF65-F5344CB8AC3E}">
        <p14:creationId xmlns:p14="http://schemas.microsoft.com/office/powerpoint/2010/main" val="301708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A9318-842D-8320-21B7-27C735E373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DA733-DD1F-2C57-8974-BF63D91CB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6AE9BE-9F18-7E16-0701-5A308AFED3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9ABFBA-1EB3-D3CE-F608-448142D66544}"/>
              </a:ext>
            </a:extLst>
          </p:cNvPr>
          <p:cNvSpPr>
            <a:spLocks noGrp="1"/>
          </p:cNvSpPr>
          <p:nvPr>
            <p:ph type="sldNum" sz="quarter" idx="5"/>
          </p:nvPr>
        </p:nvSpPr>
        <p:spPr/>
        <p:txBody>
          <a:bodyPr/>
          <a:lstStyle/>
          <a:p>
            <a:fld id="{D4A18C7B-046C-0F4D-8AD7-32809ACAD525}" type="slidenum">
              <a:rPr lang="en-US" smtClean="0"/>
              <a:t>12</a:t>
            </a:fld>
            <a:endParaRPr lang="en-US"/>
          </a:p>
        </p:txBody>
      </p:sp>
    </p:spTree>
    <p:extLst>
      <p:ext uri="{BB962C8B-B14F-4D97-AF65-F5344CB8AC3E}">
        <p14:creationId xmlns:p14="http://schemas.microsoft.com/office/powerpoint/2010/main" val="1434317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8787C-09C8-D3EA-7A55-8B958E90D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36A7B-4CD4-01A1-3B3E-65E8A63AB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FD9446-F3F0-9F57-E4B4-217BA25BD00E}"/>
              </a:ext>
            </a:extLst>
          </p:cNvPr>
          <p:cNvSpPr>
            <a:spLocks noGrp="1"/>
          </p:cNvSpPr>
          <p:nvPr>
            <p:ph type="body" idx="1"/>
          </p:nvPr>
        </p:nvSpPr>
        <p:spPr/>
        <p:txBody>
          <a:bodyPr/>
          <a:lstStyle/>
          <a:p>
            <a:r>
              <a:rPr lang="en-CA" sz="1200" kern="1200" dirty="0">
                <a:solidFill>
                  <a:schemeClr val="tx1"/>
                </a:solidFill>
                <a:effectLst/>
                <a:latin typeface="+mn-lt"/>
                <a:ea typeface="+mn-ea"/>
                <a:cs typeface="+mn-cs"/>
              </a:rPr>
              <a:t>Purple loosestrife is a tall, herbaceous perennial wetland plant with a square, woody stem and spikes of bright purple flowers that have five to seven petals. Its leaves</a:t>
            </a:r>
          </a:p>
          <a:p>
            <a:r>
              <a:rPr lang="en-CA" sz="1200" kern="1200" dirty="0">
                <a:solidFill>
                  <a:schemeClr val="tx1"/>
                </a:solidFill>
                <a:effectLst/>
                <a:latin typeface="+mn-lt"/>
                <a:ea typeface="+mn-ea"/>
                <a:cs typeface="+mn-cs"/>
              </a:rPr>
              <a:t>are smooth-edged, lance-shaped, and grow opposite each other or in whorls. The plant can grow up to 2.4 meters high and has is considered invasive in Ontario.</a:t>
            </a:r>
          </a:p>
          <a:p>
            <a:endParaRPr lang="en-CA" sz="1200" kern="1200" dirty="0">
              <a:solidFill>
                <a:schemeClr val="tx1"/>
              </a:solidFill>
              <a:effectLst/>
              <a:latin typeface="+mn-lt"/>
              <a:ea typeface="+mn-ea"/>
              <a:cs typeface="+mn-cs"/>
            </a:endParaRPr>
          </a:p>
          <a:p>
            <a:r>
              <a:rPr lang="en-CA" sz="1200" b="0" i="1" kern="1200" dirty="0">
                <a:solidFill>
                  <a:schemeClr val="tx1"/>
                </a:solidFill>
                <a:effectLst/>
                <a:latin typeface="+mn-lt"/>
                <a:ea typeface="+mn-ea"/>
                <a:cs typeface="+mn-cs"/>
              </a:rPr>
              <a:t>Dense stands of purple loosestrife outcompete native plants for habitat. This results in changes to ecosystem function such as reductions in nesting sites, shelter and food for birds, fish and wildlife, as well as an overall decline in biodiversity.</a:t>
            </a:r>
            <a:r>
              <a:rPr lang="en-CA" sz="1200" b="0" i="0" kern="1200" dirty="0">
                <a:solidFill>
                  <a:schemeClr val="tx1"/>
                </a:solidFill>
                <a:effectLst/>
                <a:latin typeface="+mn-lt"/>
                <a:ea typeface="+mn-ea"/>
                <a:cs typeface="+mn-cs"/>
              </a:rPr>
              <a:t>" (from the </a:t>
            </a:r>
            <a:r>
              <a:rPr lang="en-CA" sz="1200" b="0" i="1" kern="1200" dirty="0">
                <a:solidFill>
                  <a:schemeClr val="tx1"/>
                </a:solidFill>
                <a:effectLst/>
                <a:latin typeface="+mn-lt"/>
                <a:ea typeface="+mn-ea"/>
                <a:cs typeface="+mn-cs"/>
              </a:rPr>
              <a:t>Ontario Invasive Plant Council</a:t>
            </a:r>
            <a:r>
              <a:rPr lang="en-CA" sz="1200" b="0" i="0" kern="1200" dirty="0">
                <a:solidFill>
                  <a:schemeClr val="tx1"/>
                </a:solidFill>
                <a:effectLst/>
                <a:latin typeface="+mn-lt"/>
                <a:ea typeface="+mn-ea"/>
                <a:cs typeface="+mn-cs"/>
              </a:rPr>
              <a:t>). If you find it on your property, download the Council's </a:t>
            </a:r>
            <a:r>
              <a:rPr lang="en-CA" sz="1200" b="0" i="1" u="sng" kern="1200" dirty="0">
                <a:solidFill>
                  <a:schemeClr val="tx1"/>
                </a:solidFill>
                <a:effectLst/>
                <a:latin typeface="+mn-lt"/>
                <a:ea typeface="+mn-ea"/>
                <a:cs typeface="+mn-cs"/>
                <a:hlinkClick r:id="rId3"/>
              </a:rPr>
              <a:t>Best Management Practice</a:t>
            </a:r>
            <a:r>
              <a:rPr lang="en-CA" sz="1200" b="0" i="0" kern="1200" dirty="0">
                <a:solidFill>
                  <a:schemeClr val="tx1"/>
                </a:solidFill>
                <a:effectLst/>
                <a:latin typeface="+mn-lt"/>
                <a:ea typeface="+mn-ea"/>
                <a:cs typeface="+mn-cs"/>
              </a:rPr>
              <a:t> for how best to remove it.</a:t>
            </a:r>
          </a:p>
          <a:p>
            <a:endParaRPr lang="en-CA" sz="1200" b="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Pulling</a:t>
            </a:r>
          </a:p>
          <a:p>
            <a:pPr marL="171450" indent="-171450">
              <a:buFont typeface="Arial" panose="020B0604020202020204" pitchFamily="34" charset="0"/>
              <a:buChar char="•"/>
            </a:pPr>
            <a:r>
              <a:rPr lang="en-CA" dirty="0"/>
              <a:t>Minimizing disturbance to the area is vital, since any soil disturbance by pulling or digging brings thousands of seeds to the soil surface. </a:t>
            </a:r>
          </a:p>
          <a:p>
            <a:pPr marL="171450" indent="-171450">
              <a:buFont typeface="Arial" panose="020B0604020202020204" pitchFamily="34" charset="0"/>
              <a:buChar char="•"/>
            </a:pPr>
            <a:r>
              <a:rPr lang="en-CA" dirty="0"/>
              <a:t>Any part of the root system left in the soil can start a new plant. the entire root system must be removed from the soil to prevent re-sprouting.</a:t>
            </a:r>
          </a:p>
          <a:p>
            <a:pPr marL="171450" indent="-171450">
              <a:buFont typeface="Arial" panose="020B0604020202020204" pitchFamily="34" charset="0"/>
              <a:buChar char="•"/>
            </a:pPr>
            <a:r>
              <a:rPr lang="en-CA" dirty="0"/>
              <a:t>it is important to mention here that all parts of the plant should be placed in a sealed, dark-coloured plastic bag and left in direct sun to “cook” for at least one week before disposal. </a:t>
            </a:r>
          </a:p>
          <a:p>
            <a:pPr marL="171450" indent="-171450">
              <a:buFont typeface="Arial" panose="020B0604020202020204" pitchFamily="34" charset="0"/>
              <a:buChar char="•"/>
            </a:pPr>
            <a:r>
              <a:rPr lang="en-CA" dirty="0"/>
              <a:t>DO NOT compost live or viable plant material. DO NOT discard in a natural area. Wherever permitted, plant material should be burned</a:t>
            </a: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0" indent="0">
              <a:buFont typeface="Arial" panose="020B0604020202020204" pitchFamily="34" charset="0"/>
              <a:buNone/>
            </a:pPr>
            <a:r>
              <a:rPr lang="en-CA" sz="1200" kern="1200" dirty="0">
                <a:solidFill>
                  <a:schemeClr val="tx1"/>
                </a:solidFill>
                <a:effectLst/>
                <a:latin typeface="+mn-lt"/>
                <a:ea typeface="+mn-ea"/>
                <a:cs typeface="+mn-cs"/>
              </a:rPr>
              <a:t>Cutting</a:t>
            </a:r>
          </a:p>
          <a:p>
            <a:pPr marL="171450" indent="-171450">
              <a:buFont typeface="Arial" panose="020B0604020202020204" pitchFamily="34" charset="0"/>
              <a:buChar char="•"/>
            </a:pPr>
            <a:r>
              <a:rPr lang="en-CA" dirty="0"/>
              <a:t>Mowing and cutting require all cut plant parts to be removed, as purple loosestrife can regenerate from stem fragments. </a:t>
            </a:r>
          </a:p>
          <a:p>
            <a:pPr marL="171450" indent="-171450">
              <a:buFont typeface="Arial" panose="020B0604020202020204" pitchFamily="34" charset="0"/>
              <a:buChar char="•"/>
            </a:pPr>
            <a:r>
              <a:rPr lang="en-CA" dirty="0"/>
              <a:t>Cutting must be done before the flower stalks go to seed and repeated regularly until the plants energy stores are exhausted. Cutting of purple loosestrife within three weeks of flowering should destroy the seed crop and prevent additions to the seed bank</a:t>
            </a:r>
            <a:endParaRPr lang="en-CA"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8A718D00-0879-64B4-A1BD-2C8EE58C90D8}"/>
              </a:ext>
            </a:extLst>
          </p:cNvPr>
          <p:cNvSpPr>
            <a:spLocks noGrp="1"/>
          </p:cNvSpPr>
          <p:nvPr>
            <p:ph type="sldNum" sz="quarter" idx="5"/>
          </p:nvPr>
        </p:nvSpPr>
        <p:spPr/>
        <p:txBody>
          <a:bodyPr/>
          <a:lstStyle/>
          <a:p>
            <a:fld id="{D4A18C7B-046C-0F4D-8AD7-32809ACAD525}" type="slidenum">
              <a:rPr lang="en-US" smtClean="0"/>
              <a:t>13</a:t>
            </a:fld>
            <a:endParaRPr lang="en-US"/>
          </a:p>
        </p:txBody>
      </p:sp>
    </p:spTree>
    <p:extLst>
      <p:ext uri="{BB962C8B-B14F-4D97-AF65-F5344CB8AC3E}">
        <p14:creationId xmlns:p14="http://schemas.microsoft.com/office/powerpoint/2010/main" val="1181906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5BFE-5237-4288-9DFA-8F43BA4B3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FC68C-F15D-1AE6-ACEB-DCC45C995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72836-65C5-E8AB-BC41-10311DD96061}"/>
              </a:ext>
            </a:extLst>
          </p:cNvPr>
          <p:cNvSpPr>
            <a:spLocks noGrp="1"/>
          </p:cNvSpPr>
          <p:nvPr>
            <p:ph type="body" idx="1"/>
          </p:nvPr>
        </p:nvSpPr>
        <p:spPr/>
        <p:txBody>
          <a:bodyPr/>
          <a:lstStyle/>
          <a:p>
            <a:pPr marL="171450" indent="-171450">
              <a:buFont typeface="Arial" panose="020B0604020202020204" pitchFamily="34" charset="0"/>
              <a:buChar char="•"/>
            </a:pPr>
            <a:r>
              <a:rPr lang="en-CA" sz="1200" kern="1200" dirty="0">
                <a:solidFill>
                  <a:schemeClr val="tx1"/>
                </a:solidFill>
                <a:effectLst/>
                <a:latin typeface="+mn-lt"/>
                <a:ea typeface="+mn-ea"/>
                <a:cs typeface="+mn-cs"/>
              </a:rPr>
              <a:t>The introduced and invasive sub-species of Common Reed or Phragmites was found on Tedious Lake where Kennisis lake road comes to the lake at its southern eastern end.</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Active management of this population is recommended. </a:t>
            </a:r>
            <a:endParaRPr lang="en-US" dirty="0"/>
          </a:p>
        </p:txBody>
      </p:sp>
      <p:sp>
        <p:nvSpPr>
          <p:cNvPr id="4" name="Slide Number Placeholder 3">
            <a:extLst>
              <a:ext uri="{FF2B5EF4-FFF2-40B4-BE49-F238E27FC236}">
                <a16:creationId xmlns:a16="http://schemas.microsoft.com/office/drawing/2014/main" id="{53453F9E-ABF1-DE5B-5D2B-86C92AEBECA1}"/>
              </a:ext>
            </a:extLst>
          </p:cNvPr>
          <p:cNvSpPr>
            <a:spLocks noGrp="1"/>
          </p:cNvSpPr>
          <p:nvPr>
            <p:ph type="sldNum" sz="quarter" idx="5"/>
          </p:nvPr>
        </p:nvSpPr>
        <p:spPr/>
        <p:txBody>
          <a:bodyPr/>
          <a:lstStyle/>
          <a:p>
            <a:fld id="{D4A18C7B-046C-0F4D-8AD7-32809ACAD525}" type="slidenum">
              <a:rPr lang="en-US" smtClean="0"/>
              <a:t>14</a:t>
            </a:fld>
            <a:endParaRPr lang="en-US"/>
          </a:p>
        </p:txBody>
      </p:sp>
    </p:spTree>
    <p:extLst>
      <p:ext uri="{BB962C8B-B14F-4D97-AF65-F5344CB8AC3E}">
        <p14:creationId xmlns:p14="http://schemas.microsoft.com/office/powerpoint/2010/main" val="215183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11 suspected blooms in Haliburton county in 2020</a:t>
            </a:r>
          </a:p>
          <a:p>
            <a:r>
              <a:rPr lang="en-CA" sz="1200" b="1" kern="1200">
                <a:solidFill>
                  <a:schemeClr val="tx1"/>
                </a:solidFill>
                <a:effectLst/>
                <a:latin typeface="+mn-lt"/>
                <a:ea typeface="+mn-ea"/>
                <a:cs typeface="+mn-cs"/>
              </a:rPr>
              <a:t> </a:t>
            </a:r>
          </a:p>
          <a:p>
            <a:endParaRPr lang="en-CA" sz="1200" b="1" kern="1200">
              <a:solidFill>
                <a:schemeClr val="tx1"/>
              </a:solidFill>
              <a:effectLst/>
              <a:latin typeface="+mn-lt"/>
              <a:ea typeface="+mn-ea"/>
              <a:cs typeface="+mn-cs"/>
            </a:endParaRPr>
          </a:p>
          <a:p>
            <a:r>
              <a:rPr lang="en-CA" sz="1200" b="1" kern="1200">
                <a:solidFill>
                  <a:schemeClr val="tx1"/>
                </a:solidFill>
                <a:effectLst/>
                <a:latin typeface="+mn-lt"/>
                <a:ea typeface="+mn-ea"/>
                <a:cs typeface="+mn-cs"/>
              </a:rPr>
              <a:t>What you can do</a:t>
            </a:r>
            <a:endParaRPr lang="en-CA" sz="1200" kern="1200">
              <a:solidFill>
                <a:schemeClr val="tx1"/>
              </a:solidFill>
              <a:effectLst/>
              <a:latin typeface="+mn-lt"/>
              <a:ea typeface="+mn-ea"/>
              <a:cs typeface="+mn-cs"/>
            </a:endParaRPr>
          </a:p>
          <a:p>
            <a:pPr lvl="0"/>
            <a:r>
              <a:rPr lang="en-CA" sz="1200" b="1" kern="1200">
                <a:solidFill>
                  <a:schemeClr val="tx1"/>
                </a:solidFill>
                <a:effectLst/>
                <a:latin typeface="+mn-lt"/>
                <a:ea typeface="+mn-ea"/>
                <a:cs typeface="+mn-cs"/>
              </a:rPr>
              <a:t>It’s up to all of us to work together to make sure our lakes stay healthy</a:t>
            </a:r>
            <a:endParaRPr lang="en-CA" sz="1200" kern="1200">
              <a:solidFill>
                <a:schemeClr val="tx1"/>
              </a:solidFill>
              <a:effectLst/>
              <a:latin typeface="+mn-lt"/>
              <a:ea typeface="+mn-ea"/>
              <a:cs typeface="+mn-cs"/>
            </a:endParaRPr>
          </a:p>
          <a:p>
            <a:pPr lvl="0"/>
            <a:r>
              <a:rPr lang="en-CA" sz="1200" b="1" kern="1200">
                <a:solidFill>
                  <a:schemeClr val="tx1"/>
                </a:solidFill>
                <a:effectLst/>
                <a:latin typeface="+mn-lt"/>
                <a:ea typeface="+mn-ea"/>
                <a:cs typeface="+mn-cs"/>
              </a:rPr>
              <a:t>Water quality of our lakes directly impacts our enjoyment of the lake and our property values</a:t>
            </a:r>
            <a:endParaRPr lang="en-CA" sz="1200" kern="1200">
              <a:solidFill>
                <a:schemeClr val="tx1"/>
              </a:solidFill>
              <a:effectLst/>
              <a:latin typeface="+mn-lt"/>
              <a:ea typeface="+mn-ea"/>
              <a:cs typeface="+mn-cs"/>
            </a:endParaRPr>
          </a:p>
          <a:p>
            <a:pPr lvl="0"/>
            <a:r>
              <a:rPr lang="en-CA" sz="1200" kern="1200">
                <a:solidFill>
                  <a:schemeClr val="tx1"/>
                </a:solidFill>
                <a:effectLst/>
                <a:latin typeface="+mn-lt"/>
                <a:ea typeface="+mn-ea"/>
                <a:cs typeface="+mn-cs"/>
              </a:rPr>
              <a:t>Try to leave twigs and bark of trees that you remove from your property (calcium)</a:t>
            </a:r>
          </a:p>
          <a:p>
            <a:pPr lvl="0"/>
            <a:r>
              <a:rPr lang="en-CA" sz="1200" kern="1200">
                <a:solidFill>
                  <a:schemeClr val="tx1"/>
                </a:solidFill>
                <a:effectLst/>
                <a:latin typeface="+mn-lt"/>
                <a:ea typeface="+mn-ea"/>
                <a:cs typeface="+mn-cs"/>
              </a:rPr>
              <a:t>Talk to Gerry about options to naturalize your shoreline</a:t>
            </a:r>
          </a:p>
          <a:p>
            <a:pPr lvl="0"/>
            <a:r>
              <a:rPr lang="en-CA" sz="1200" kern="1200">
                <a:solidFill>
                  <a:schemeClr val="tx1"/>
                </a:solidFill>
                <a:effectLst/>
                <a:latin typeface="+mn-lt"/>
                <a:ea typeface="+mn-ea"/>
                <a:cs typeface="+mn-cs"/>
              </a:rPr>
              <a:t>Make sure you and your guests use phosphorous free detergents and soaps, don’t use lawn fertilizers</a:t>
            </a:r>
          </a:p>
          <a:p>
            <a:pPr lvl="0"/>
            <a:r>
              <a:rPr lang="en-CA" sz="1200" kern="1200">
                <a:solidFill>
                  <a:schemeClr val="tx1"/>
                </a:solidFill>
                <a:effectLst/>
                <a:latin typeface="+mn-lt"/>
                <a:ea typeface="+mn-ea"/>
                <a:cs typeface="+mn-cs"/>
              </a:rPr>
              <a:t>Get your septic inspected and make sure it’s not being overloaded</a:t>
            </a:r>
          </a:p>
          <a:p>
            <a:pPr lvl="0"/>
            <a:r>
              <a:rPr lang="en-CA" sz="1200" kern="1200">
                <a:solidFill>
                  <a:schemeClr val="tx1"/>
                </a:solidFill>
                <a:effectLst/>
                <a:latin typeface="+mn-lt"/>
                <a:ea typeface="+mn-ea"/>
                <a:cs typeface="+mn-cs"/>
              </a:rPr>
              <a:t>Educate your friends and family about shoreline erosion caused by boat wakes</a:t>
            </a:r>
          </a:p>
          <a:p>
            <a:endParaRPr lang="en-CA"/>
          </a:p>
          <a:p>
            <a:endParaRPr lang="en-CA"/>
          </a:p>
          <a:p>
            <a:r>
              <a:rPr lang="en-CA"/>
              <a:t>Monitoring provides information about lake health over time. This monitoring helps us to understand if our activities are negatively affecting lake health. </a:t>
            </a:r>
          </a:p>
          <a:p>
            <a:r>
              <a:rPr lang="en-CA"/>
              <a:t>Opportunity with Halliburton Water Quality CBM that is currently under development. </a:t>
            </a:r>
          </a:p>
          <a:p>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15</a:t>
            </a:fld>
            <a:endParaRPr lang="en-US"/>
          </a:p>
        </p:txBody>
      </p:sp>
    </p:spTree>
    <p:extLst>
      <p:ext uri="{BB962C8B-B14F-4D97-AF65-F5344CB8AC3E}">
        <p14:creationId xmlns:p14="http://schemas.microsoft.com/office/powerpoint/2010/main" val="3725164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16</a:t>
            </a:fld>
            <a:endParaRPr lang="en-US"/>
          </a:p>
        </p:txBody>
      </p:sp>
    </p:spTree>
    <p:extLst>
      <p:ext uri="{BB962C8B-B14F-4D97-AF65-F5344CB8AC3E}">
        <p14:creationId xmlns:p14="http://schemas.microsoft.com/office/powerpoint/2010/main" val="188771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202020"/>
                </a:solidFill>
                <a:effectLst/>
                <a:highlight>
                  <a:srgbClr val="F5F5F5"/>
                </a:highlight>
                <a:latin typeface="Verdana" panose="020B0604030504040204" pitchFamily="34" charset="0"/>
              </a:rPr>
              <a:t>How do know if your tackle is lead? You can easily scratch it with your fingernail or dent it with a pair of pliers. Don’t want to empty your entire tackle box? Prioritize those sinkers, weights and </a:t>
            </a:r>
            <a:r>
              <a:rPr lang="en-CA" dirty="0" err="1">
                <a:solidFill>
                  <a:srgbClr val="202020"/>
                </a:solidFill>
                <a:effectLst/>
                <a:highlight>
                  <a:srgbClr val="F5F5F5"/>
                </a:highlight>
                <a:latin typeface="Verdana" panose="020B0604030504040204" pitchFamily="34" charset="0"/>
              </a:rPr>
              <a:t>jigheads</a:t>
            </a:r>
            <a:r>
              <a:rPr lang="en-CA" dirty="0">
                <a:solidFill>
                  <a:srgbClr val="202020"/>
                </a:solidFill>
                <a:effectLst/>
                <a:highlight>
                  <a:srgbClr val="F5F5F5"/>
                </a:highlight>
                <a:latin typeface="Verdana" panose="020B0604030504040204" pitchFamily="34" charset="0"/>
              </a:rPr>
              <a:t> that are under 1 ounce, painted or not.</a:t>
            </a:r>
          </a:p>
          <a:p>
            <a:endParaRPr lang="en-US" dirty="0"/>
          </a:p>
          <a:p>
            <a:r>
              <a:rPr lang="en-CA" b="1" i="0" dirty="0">
                <a:solidFill>
                  <a:srgbClr val="5E5E5E"/>
                </a:solidFill>
                <a:effectLst/>
                <a:highlight>
                  <a:srgbClr val="FFFFFF"/>
                </a:highlight>
                <a:latin typeface="Helvetica" pitchFamily="2" charset="0"/>
              </a:rPr>
              <a:t>Lead (Pb) is a neuro-toxin which attacks the nervous system  and can lead to blindness, decreased reproductivity, seizures and death. Lead is fatal to loons and other aquatic birds.</a:t>
            </a:r>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17</a:t>
            </a:fld>
            <a:endParaRPr lang="en-US"/>
          </a:p>
        </p:txBody>
      </p:sp>
    </p:spTree>
    <p:extLst>
      <p:ext uri="{BB962C8B-B14F-4D97-AF65-F5344CB8AC3E}">
        <p14:creationId xmlns:p14="http://schemas.microsoft.com/office/powerpoint/2010/main" val="1671077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Dr. Norman Yan’s presentation</a:t>
            </a:r>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21</a:t>
            </a:fld>
            <a:endParaRPr lang="en-US"/>
          </a:p>
        </p:txBody>
      </p:sp>
    </p:spTree>
    <p:extLst>
      <p:ext uri="{BB962C8B-B14F-4D97-AF65-F5344CB8AC3E}">
        <p14:creationId xmlns:p14="http://schemas.microsoft.com/office/powerpoint/2010/main" val="4149487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stressors:</a:t>
            </a:r>
          </a:p>
          <a:p>
            <a:r>
              <a:rPr lang="en-US" dirty="0"/>
              <a:t>- Forestry and acid rain: calcium declines</a:t>
            </a:r>
          </a:p>
          <a:p>
            <a:endParaRPr lang="en-US" dirty="0"/>
          </a:p>
          <a:p>
            <a:r>
              <a:rPr lang="en-US" dirty="0"/>
              <a:t>Shoreline Development </a:t>
            </a:r>
          </a:p>
          <a:p>
            <a:pPr lvl="1"/>
            <a:r>
              <a:rPr lang="en-US" dirty="0"/>
              <a:t>Nutrient loading</a:t>
            </a:r>
          </a:p>
          <a:p>
            <a:pPr lvl="1"/>
            <a:r>
              <a:rPr lang="en-US" dirty="0"/>
              <a:t>Invasive species</a:t>
            </a:r>
          </a:p>
          <a:p>
            <a:pPr lvl="1"/>
            <a:r>
              <a:rPr lang="en-US" dirty="0"/>
              <a:t>Shoreline erosion</a:t>
            </a:r>
          </a:p>
          <a:p>
            <a:pPr lvl="1"/>
            <a:r>
              <a:rPr lang="en-US" dirty="0"/>
              <a:t>Geese</a:t>
            </a:r>
          </a:p>
          <a:p>
            <a:r>
              <a:rPr lang="en-US" dirty="0"/>
              <a:t>Faulty and Undersized Septic Systems</a:t>
            </a:r>
          </a:p>
          <a:p>
            <a:pPr lvl="1"/>
            <a:r>
              <a:rPr lang="en-US" dirty="0"/>
              <a:t>Nutrient loading</a:t>
            </a:r>
          </a:p>
          <a:p>
            <a:pPr lvl="1"/>
            <a:r>
              <a:rPr lang="en-US" dirty="0"/>
              <a:t>Bacteria contamination</a:t>
            </a:r>
          </a:p>
          <a:p>
            <a:r>
              <a:rPr lang="en-US" dirty="0"/>
              <a:t>Boat Traffic</a:t>
            </a:r>
          </a:p>
          <a:p>
            <a:pPr lvl="1"/>
            <a:r>
              <a:rPr lang="en-US" dirty="0"/>
              <a:t>Shoreline erosion</a:t>
            </a:r>
          </a:p>
          <a:p>
            <a:pPr lvl="1"/>
            <a:r>
              <a:rPr lang="en-US" dirty="0"/>
              <a:t>Habitat destruction</a:t>
            </a:r>
          </a:p>
          <a:p>
            <a:pPr lvl="1"/>
            <a:r>
              <a:rPr lang="en-US" dirty="0"/>
              <a:t>Invasive species</a:t>
            </a:r>
          </a:p>
          <a:p>
            <a:r>
              <a:rPr lang="en-US" dirty="0"/>
              <a:t>Roads</a:t>
            </a:r>
          </a:p>
          <a:p>
            <a:pPr lvl="1"/>
            <a:r>
              <a:rPr lang="en-US" dirty="0"/>
              <a:t>Salt</a:t>
            </a:r>
          </a:p>
          <a:p>
            <a:r>
              <a:rPr lang="en-US" dirty="0"/>
              <a:t>Climate change</a:t>
            </a:r>
          </a:p>
          <a:p>
            <a:pPr lvl="1"/>
            <a:r>
              <a:rPr lang="en-US" dirty="0"/>
              <a:t>Decreased oxygen</a:t>
            </a:r>
          </a:p>
          <a:p>
            <a:pPr lvl="1"/>
            <a:r>
              <a:rPr lang="en-US" dirty="0"/>
              <a:t>Algal blooms</a:t>
            </a:r>
          </a:p>
          <a:p>
            <a:pPr lvl="1"/>
            <a:r>
              <a:rPr lang="en-US" dirty="0"/>
              <a:t>Invasive species</a:t>
            </a:r>
          </a:p>
          <a:p>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2</a:t>
            </a:fld>
            <a:endParaRPr lang="en-US"/>
          </a:p>
        </p:txBody>
      </p:sp>
    </p:spTree>
    <p:extLst>
      <p:ext uri="{BB962C8B-B14F-4D97-AF65-F5344CB8AC3E}">
        <p14:creationId xmlns:p14="http://schemas.microsoft.com/office/powerpoint/2010/main" val="3921239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18C7B-046C-0F4D-8AD7-32809ACAD525}" type="slidenum">
              <a:rPr lang="en-US" smtClean="0"/>
              <a:t>3</a:t>
            </a:fld>
            <a:endParaRPr lang="en-US"/>
          </a:p>
        </p:txBody>
      </p:sp>
    </p:spTree>
    <p:extLst>
      <p:ext uri="{BB962C8B-B14F-4D97-AF65-F5344CB8AC3E}">
        <p14:creationId xmlns:p14="http://schemas.microsoft.com/office/powerpoint/2010/main" val="233548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Measure of how deep the sun can penetrate which controls where vegetation grows</a:t>
            </a:r>
            <a:endParaRPr lang="en-CA" sz="1200"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Our lakes have moderate (&gt;2) to high transparency (&gt;4m)</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2025 measurements are all within the normal range of what we would expect for each lake.; </a:t>
            </a:r>
          </a:p>
          <a:p>
            <a:pPr lvl="0"/>
            <a:r>
              <a:rPr lang="en-CA" sz="1200" kern="1200" dirty="0">
                <a:solidFill>
                  <a:schemeClr val="tx1"/>
                </a:solidFill>
                <a:effectLst/>
                <a:latin typeface="+mn-lt"/>
                <a:ea typeface="+mn-ea"/>
                <a:cs typeface="+mn-cs"/>
              </a:rPr>
              <a:t>Last year I was worried Pelaw’s transparency may be trending down, but it looks like it’s bounced back up to what we’d expect, important to continue to monitor</a:t>
            </a:r>
          </a:p>
          <a:p>
            <a:pPr lvl="0"/>
            <a:endParaRPr lang="en-CA"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CA" sz="1200" b="1" u="none" strike="noStrike"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858637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Important for algal growth</a:t>
            </a:r>
          </a:p>
          <a:p>
            <a:pPr lvl="0"/>
            <a:endParaRPr lang="en-CA" sz="1200" b="1"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All lakes within range we would expect them to be. </a:t>
            </a:r>
          </a:p>
          <a:p>
            <a:pPr lvl="0"/>
            <a:r>
              <a:rPr lang="en-CA" sz="1200" b="1" kern="1200" dirty="0">
                <a:solidFill>
                  <a:schemeClr val="tx1"/>
                </a:solidFill>
                <a:effectLst/>
                <a:latin typeface="+mn-lt"/>
                <a:ea typeface="+mn-ea"/>
                <a:cs typeface="+mn-cs"/>
              </a:rPr>
              <a:t>Pelaw may be trending up, need to watch</a:t>
            </a:r>
          </a:p>
          <a:p>
            <a:pPr lvl="0"/>
            <a:endParaRPr lang="en-CA" sz="1200" b="1" kern="1200" dirty="0">
              <a:solidFill>
                <a:schemeClr val="tx1"/>
              </a:solidFill>
              <a:effectLst/>
              <a:latin typeface="+mn-lt"/>
              <a:ea typeface="+mn-ea"/>
              <a:cs typeface="+mn-cs"/>
            </a:endParaRPr>
          </a:p>
          <a:p>
            <a:r>
              <a:rPr lang="en-US" dirty="0"/>
              <a:t>Ontario Lakes</a:t>
            </a:r>
          </a:p>
          <a:p>
            <a:r>
              <a:rPr lang="en-US" dirty="0">
                <a:solidFill>
                  <a:srgbClr val="FF0000"/>
                </a:solidFill>
              </a:rPr>
              <a:t>Good: &lt;0.01  mg/L (10 ug/L) Oligotrophic (BC guidelines)</a:t>
            </a:r>
          </a:p>
          <a:p>
            <a:r>
              <a:rPr lang="en-US" dirty="0"/>
              <a:t>Moderate: 0.01-0.02 (10-20 ug/L) Mesotrophic</a:t>
            </a:r>
          </a:p>
          <a:p>
            <a:r>
              <a:rPr lang="en-US" dirty="0"/>
              <a:t>Poor:  &gt;0.02 (20 ug/L) Eutrophic</a:t>
            </a:r>
          </a:p>
          <a:p>
            <a:pPr lvl="0"/>
            <a:endParaRPr lang="en-CA" sz="1200" b="1"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All of our lakes, except for Coleman, are below 10 ug/L so are oligotrophic. Coleman is mesotrophic (10-20 ug/L). Eutrophic is &gt;20 ug/L </a:t>
            </a:r>
          </a:p>
          <a:p>
            <a:pPr lvl="0"/>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t>
            </a:r>
          </a:p>
          <a:p>
            <a:pPr lvl="0"/>
            <a:r>
              <a:rPr lang="en-CA" sz="1200" i="1" kern="1200" dirty="0">
                <a:solidFill>
                  <a:schemeClr val="tx1"/>
                </a:solidFill>
                <a:effectLst/>
                <a:latin typeface="+mn-lt"/>
                <a:ea typeface="+mn-ea"/>
                <a:cs typeface="+mn-cs"/>
              </a:rPr>
              <a:t>Used to interpret lake nutrient status</a:t>
            </a:r>
            <a:endParaRPr lang="en-CA" sz="120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Phosphorous is the element that controls the growth of algae in most Ontario lakes</a:t>
            </a:r>
            <a:endParaRPr lang="en-CA" sz="120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Increasing phosphorous may decrease water clarity by stimulating algal growth</a:t>
            </a:r>
            <a:endParaRPr lang="en-CA" sz="120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Unproductive lakes that rarely experience algal blooms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5</a:t>
            </a:fld>
            <a:endParaRPr lang="en-US" dirty="0"/>
          </a:p>
        </p:txBody>
      </p:sp>
    </p:spTree>
    <p:extLst>
      <p:ext uri="{BB962C8B-B14F-4D97-AF65-F5344CB8AC3E}">
        <p14:creationId xmlns:p14="http://schemas.microsoft.com/office/powerpoint/2010/main" val="129340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 of organic and inorganic forms of phosphorus. Can be present as dissolved or particulate matter. It is essential plant nutrient and often the most limiting nutrient to plant growth in freshwater. Concentrations in most lakes not affected by human activities is less than 0.01 mg/L. Inputs of phosphorus is the prime contributing factor to eutrophication in freshwater systems. </a:t>
            </a:r>
            <a:r>
              <a:rPr lang="en-CA" sz="1200" b="0" i="0" kern="1200" dirty="0">
                <a:solidFill>
                  <a:schemeClr val="tx1"/>
                </a:solidFill>
                <a:effectLst/>
                <a:latin typeface="+mn-lt"/>
                <a:ea typeface="+mn-ea"/>
                <a:cs typeface="+mn-cs"/>
              </a:rPr>
              <a:t>(BC guidelines for interpreting water quality). </a:t>
            </a:r>
            <a:endParaRPr lang="en-US" dirty="0"/>
          </a:p>
          <a:p>
            <a:endParaRPr lang="en-US" dirty="0"/>
          </a:p>
          <a:p>
            <a:r>
              <a:rPr lang="en-US" dirty="0"/>
              <a:t>Ontario Lakes</a:t>
            </a:r>
          </a:p>
          <a:p>
            <a:r>
              <a:rPr lang="en-US" dirty="0">
                <a:solidFill>
                  <a:srgbClr val="FF0000"/>
                </a:solidFill>
              </a:rPr>
              <a:t>Good: &lt;0.01 </a:t>
            </a:r>
          </a:p>
          <a:p>
            <a:r>
              <a:rPr lang="en-US" dirty="0"/>
              <a:t>Moderate: 0.01-0.02</a:t>
            </a:r>
          </a:p>
          <a:p>
            <a:r>
              <a:rPr lang="en-US" dirty="0"/>
              <a:t>Poor:  &gt;0.02</a:t>
            </a:r>
          </a:p>
          <a:p>
            <a:endParaRPr lang="en-US" dirty="0"/>
          </a:p>
          <a:p>
            <a:r>
              <a:rPr lang="en-CA" sz="1200" b="0" i="0" kern="1200" dirty="0">
                <a:solidFill>
                  <a:schemeClr val="tx1"/>
                </a:solidFill>
                <a:effectLst/>
                <a:latin typeface="+mn-lt"/>
                <a:ea typeface="+mn-ea"/>
                <a:cs typeface="+mn-cs"/>
              </a:rPr>
              <a:t>(BC guidelines for interpreting water quality). </a:t>
            </a:r>
            <a:endParaRPr lang="en-US" dirty="0"/>
          </a:p>
          <a:p>
            <a:r>
              <a:rPr lang="en-US" dirty="0"/>
              <a:t>Oligotrophic: &lt;0.01 mg/L</a:t>
            </a:r>
          </a:p>
          <a:p>
            <a:r>
              <a:rPr lang="en-US" dirty="0"/>
              <a:t>Mesotrophic: 0.01-0.25 mg/L</a:t>
            </a:r>
          </a:p>
          <a:p>
            <a:r>
              <a:rPr lang="en-US" dirty="0"/>
              <a:t>Eutrophic: &gt;0.025 mg/L</a:t>
            </a:r>
          </a:p>
          <a:p>
            <a:endParaRPr lang="en-US" dirty="0"/>
          </a:p>
          <a:p>
            <a:r>
              <a:rPr lang="en-CA" sz="1200" b="0" i="0" kern="1200" dirty="0">
                <a:solidFill>
                  <a:schemeClr val="tx1"/>
                </a:solidFill>
                <a:effectLst/>
                <a:latin typeface="+mn-lt"/>
                <a:ea typeface="+mn-ea"/>
                <a:cs typeface="+mn-cs"/>
              </a:rPr>
              <a:t>Total phosphorus (TP) is used as a primary indicator of excessive nutrient loading and may contribute to abundant aquatic vegetation growth and depleted dissolved oxygen levels. The Provincial Water Quality Objective (PWQO) is used as the TP Guideline and states that in streams concentrations greater than 0.030 mg/l indicate an excessive amount of TP. (https://</a:t>
            </a:r>
            <a:r>
              <a:rPr lang="en-CA" sz="1200" b="0" i="0" kern="1200" dirty="0" err="1">
                <a:solidFill>
                  <a:schemeClr val="tx1"/>
                </a:solidFill>
                <a:effectLst/>
                <a:latin typeface="+mn-lt"/>
                <a:ea typeface="+mn-ea"/>
                <a:cs typeface="+mn-cs"/>
              </a:rPr>
              <a:t>watersheds.rvca.ca</a:t>
            </a:r>
            <a:r>
              <a:rPr lang="en-CA" sz="1200" b="0" i="0" kern="1200" dirty="0">
                <a:solidFill>
                  <a:schemeClr val="tx1"/>
                </a:solidFill>
                <a:effectLst/>
                <a:latin typeface="+mn-lt"/>
                <a:ea typeface="+mn-ea"/>
                <a:cs typeface="+mn-cs"/>
              </a:rPr>
              <a:t>/</a:t>
            </a:r>
            <a:r>
              <a:rPr lang="en-CA" sz="1200" b="0" i="0" kern="1200" dirty="0" err="1">
                <a:solidFill>
                  <a:schemeClr val="tx1"/>
                </a:solidFill>
                <a:effectLst/>
                <a:latin typeface="+mn-lt"/>
                <a:ea typeface="+mn-ea"/>
                <a:cs typeface="+mn-cs"/>
              </a:rPr>
              <a:t>subwatersheds</a:t>
            </a:r>
            <a:r>
              <a:rPr lang="en-CA" sz="1200" b="0" i="0" kern="1200" dirty="0">
                <a:solidFill>
                  <a:schemeClr val="tx1"/>
                </a:solidFill>
                <a:effectLst/>
                <a:latin typeface="+mn-lt"/>
                <a:ea typeface="+mn-ea"/>
                <a:cs typeface="+mn-cs"/>
              </a:rPr>
              <a:t>-reports/middle-rideau/catchment-reports-middle-rideau/middle-rideau-black-creek/surface-water-quality-conditions)</a:t>
            </a:r>
            <a:endParaRPr lang="en-US" dirty="0"/>
          </a:p>
          <a:p>
            <a:endParaRPr lang="en-US" dirty="0"/>
          </a:p>
        </p:txBody>
      </p:sp>
      <p:sp>
        <p:nvSpPr>
          <p:cNvPr id="4" name="Slide Number Placeholder 3"/>
          <p:cNvSpPr>
            <a:spLocks noGrp="1"/>
          </p:cNvSpPr>
          <p:nvPr>
            <p:ph type="sldNum" sz="quarter" idx="5"/>
          </p:nvPr>
        </p:nvSpPr>
        <p:spPr/>
        <p:txBody>
          <a:bodyPr/>
          <a:lstStyle/>
          <a:p>
            <a:fld id="{E9024082-138C-AD4D-BB28-FCB7C89439A3}" type="slidenum">
              <a:rPr lang="en-US" smtClean="0"/>
              <a:t>6</a:t>
            </a:fld>
            <a:endParaRPr lang="en-US"/>
          </a:p>
        </p:txBody>
      </p:sp>
    </p:spTree>
    <p:extLst>
      <p:ext uri="{BB962C8B-B14F-4D97-AF65-F5344CB8AC3E}">
        <p14:creationId xmlns:p14="http://schemas.microsoft.com/office/powerpoint/2010/main" val="91914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Burdock. Chloride levels have been increasing since sampling began in 2017-2019  (26-33 mg/L). Now it is 41 mg/L for 2024 and 2025. We need to do an investigation and see where this chloride is coming from</a:t>
            </a:r>
          </a:p>
          <a:p>
            <a:pPr marL="171450" lvl="0" indent="-171450">
              <a:buFontTx/>
              <a:buChar char="-"/>
            </a:pPr>
            <a:r>
              <a:rPr lang="en-CA" sz="1200" kern="1200" dirty="0">
                <a:solidFill>
                  <a:schemeClr val="tx1"/>
                </a:solidFill>
                <a:effectLst/>
                <a:latin typeface="+mn-lt"/>
                <a:ea typeface="+mn-ea"/>
                <a:cs typeface="+mn-cs"/>
              </a:rPr>
              <a:t>Might be road salt from Hwy 7?</a:t>
            </a:r>
          </a:p>
          <a:p>
            <a:pPr marL="171450" lvl="0" indent="-171450">
              <a:buFontTx/>
              <a:buChar char="-"/>
            </a:pPr>
            <a:r>
              <a:rPr lang="en-CA" sz="1200" kern="1200" dirty="0">
                <a:solidFill>
                  <a:schemeClr val="tx1"/>
                </a:solidFill>
                <a:effectLst/>
                <a:latin typeface="+mn-lt"/>
                <a:ea typeface="+mn-ea"/>
                <a:cs typeface="+mn-cs"/>
              </a:rPr>
              <a:t>Salt water hot tub?</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All concentrations below CCME water quality guideline for aquatic life: 120 mg/L</a:t>
            </a:r>
          </a:p>
          <a:p>
            <a:pPr lvl="0"/>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We’re seeing increases in Bitter – should check if anyone is using salted sand on Bitter Lake Rd or private laneway. Is there anyone from the Bitter Lake road association that could answer this?</a:t>
            </a:r>
          </a:p>
          <a:p>
            <a:pPr lvl="0"/>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4142878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F316-A6D7-E501-F058-B861109EAF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A6E29-BC36-E865-BA72-4F54BBCEA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3F521-55C7-3BF0-42F2-DC877FE14AF7}"/>
              </a:ext>
            </a:extLst>
          </p:cNvPr>
          <p:cNvSpPr>
            <a:spLocks noGrp="1"/>
          </p:cNvSpPr>
          <p:nvPr>
            <p:ph type="body" idx="1"/>
          </p:nvPr>
        </p:nvSpPr>
        <p:spPr/>
        <p:txBody>
          <a:bodyPr/>
          <a:lstStyle/>
          <a:p>
            <a:r>
              <a:rPr lang="en-US" dirty="0"/>
              <a:t>Measure of organic and inorganic forms of phosphorus. Can be present as dissolved or particulate matter. It is essential plant nutrient and often the most limiting nutrient to plant growth in freshwater. Concentrations in most lakes not affected by human activities is less than 0.01 mg/L. Inputs of phosphorus is the prime contributing factor to eutrophication in freshwater systems. </a:t>
            </a:r>
            <a:r>
              <a:rPr lang="en-CA" sz="1200" b="0" i="0" kern="1200" dirty="0">
                <a:solidFill>
                  <a:schemeClr val="tx1"/>
                </a:solidFill>
                <a:effectLst/>
                <a:latin typeface="+mn-lt"/>
                <a:ea typeface="+mn-ea"/>
                <a:cs typeface="+mn-cs"/>
              </a:rPr>
              <a:t>(BC guidelines for interpreting water quality). </a:t>
            </a:r>
            <a:endParaRPr lang="en-US" dirty="0"/>
          </a:p>
          <a:p>
            <a:endParaRPr lang="en-US" dirty="0"/>
          </a:p>
          <a:p>
            <a:r>
              <a:rPr lang="en-US" dirty="0"/>
              <a:t>Ontario Lakes</a:t>
            </a:r>
          </a:p>
          <a:p>
            <a:r>
              <a:rPr lang="en-US" dirty="0">
                <a:solidFill>
                  <a:srgbClr val="FF0000"/>
                </a:solidFill>
              </a:rPr>
              <a:t>Good: &lt;0.01 </a:t>
            </a:r>
          </a:p>
          <a:p>
            <a:r>
              <a:rPr lang="en-US" dirty="0"/>
              <a:t>Moderate: 0.01-0.02</a:t>
            </a:r>
          </a:p>
          <a:p>
            <a:r>
              <a:rPr lang="en-US" dirty="0"/>
              <a:t>Poor:  &gt;0.02</a:t>
            </a:r>
          </a:p>
          <a:p>
            <a:endParaRPr lang="en-US" dirty="0"/>
          </a:p>
          <a:p>
            <a:r>
              <a:rPr lang="en-CA" sz="1200" b="0" i="0" kern="1200" dirty="0">
                <a:solidFill>
                  <a:schemeClr val="tx1"/>
                </a:solidFill>
                <a:effectLst/>
                <a:latin typeface="+mn-lt"/>
                <a:ea typeface="+mn-ea"/>
                <a:cs typeface="+mn-cs"/>
              </a:rPr>
              <a:t>(BC guidelines for interpreting water quality). </a:t>
            </a:r>
            <a:endParaRPr lang="en-US" dirty="0"/>
          </a:p>
          <a:p>
            <a:r>
              <a:rPr lang="en-US" dirty="0"/>
              <a:t>Oligotrophic: &lt;0.01 mg/L</a:t>
            </a:r>
          </a:p>
          <a:p>
            <a:r>
              <a:rPr lang="en-US" dirty="0"/>
              <a:t>Mesotrophic: 0.01-0.25 mg/L</a:t>
            </a:r>
          </a:p>
          <a:p>
            <a:r>
              <a:rPr lang="en-US" dirty="0"/>
              <a:t>Eutrophic: &gt;0.025 mg/L</a:t>
            </a:r>
          </a:p>
          <a:p>
            <a:endParaRPr lang="en-US" dirty="0"/>
          </a:p>
          <a:p>
            <a:r>
              <a:rPr lang="en-CA" sz="1200" b="0" i="0" kern="1200" dirty="0">
                <a:solidFill>
                  <a:schemeClr val="tx1"/>
                </a:solidFill>
                <a:effectLst/>
                <a:latin typeface="+mn-lt"/>
                <a:ea typeface="+mn-ea"/>
                <a:cs typeface="+mn-cs"/>
              </a:rPr>
              <a:t>Total phosphorus (TP) is used as a primary indicator of excessive nutrient loading and may contribute to abundant aquatic vegetation growth and depleted dissolved oxygen levels. The Provincial Water Quality Objective (PWQO) is used as the TP Guideline and states that in streams concentrations greater than 0.030 mg/l indicate an excessive amount of TP. (https://</a:t>
            </a:r>
            <a:r>
              <a:rPr lang="en-CA" sz="1200" b="0" i="0" kern="1200" dirty="0" err="1">
                <a:solidFill>
                  <a:schemeClr val="tx1"/>
                </a:solidFill>
                <a:effectLst/>
                <a:latin typeface="+mn-lt"/>
                <a:ea typeface="+mn-ea"/>
                <a:cs typeface="+mn-cs"/>
              </a:rPr>
              <a:t>watersheds.rvca.ca</a:t>
            </a:r>
            <a:r>
              <a:rPr lang="en-CA" sz="1200" b="0" i="0" kern="1200" dirty="0">
                <a:solidFill>
                  <a:schemeClr val="tx1"/>
                </a:solidFill>
                <a:effectLst/>
                <a:latin typeface="+mn-lt"/>
                <a:ea typeface="+mn-ea"/>
                <a:cs typeface="+mn-cs"/>
              </a:rPr>
              <a:t>/</a:t>
            </a:r>
            <a:r>
              <a:rPr lang="en-CA" sz="1200" b="0" i="0" kern="1200" dirty="0" err="1">
                <a:solidFill>
                  <a:schemeClr val="tx1"/>
                </a:solidFill>
                <a:effectLst/>
                <a:latin typeface="+mn-lt"/>
                <a:ea typeface="+mn-ea"/>
                <a:cs typeface="+mn-cs"/>
              </a:rPr>
              <a:t>subwatersheds</a:t>
            </a:r>
            <a:r>
              <a:rPr lang="en-CA" sz="1200" b="0" i="0" kern="1200" dirty="0">
                <a:solidFill>
                  <a:schemeClr val="tx1"/>
                </a:solidFill>
                <a:effectLst/>
                <a:latin typeface="+mn-lt"/>
                <a:ea typeface="+mn-ea"/>
                <a:cs typeface="+mn-cs"/>
              </a:rPr>
              <a:t>-reports/middle-rideau/catchment-reports-middle-rideau/middle-rideau-black-creek/surface-water-quality-conditions)</a:t>
            </a:r>
            <a:endParaRPr lang="en-US" dirty="0"/>
          </a:p>
          <a:p>
            <a:endParaRPr lang="en-US" dirty="0"/>
          </a:p>
        </p:txBody>
      </p:sp>
      <p:sp>
        <p:nvSpPr>
          <p:cNvPr id="4" name="Slide Number Placeholder 3">
            <a:extLst>
              <a:ext uri="{FF2B5EF4-FFF2-40B4-BE49-F238E27FC236}">
                <a16:creationId xmlns:a16="http://schemas.microsoft.com/office/drawing/2014/main" id="{31860E40-BA52-CC97-8A59-BE3953AF3725}"/>
              </a:ext>
            </a:extLst>
          </p:cNvPr>
          <p:cNvSpPr>
            <a:spLocks noGrp="1"/>
          </p:cNvSpPr>
          <p:nvPr>
            <p:ph type="sldNum" sz="quarter" idx="5"/>
          </p:nvPr>
        </p:nvSpPr>
        <p:spPr/>
        <p:txBody>
          <a:bodyPr/>
          <a:lstStyle/>
          <a:p>
            <a:fld id="{E9024082-138C-AD4D-BB28-FCB7C89439A3}" type="slidenum">
              <a:rPr lang="en-US" smtClean="0"/>
              <a:t>8</a:t>
            </a:fld>
            <a:endParaRPr lang="en-US"/>
          </a:p>
        </p:txBody>
      </p:sp>
    </p:spTree>
    <p:extLst>
      <p:ext uri="{BB962C8B-B14F-4D97-AF65-F5344CB8AC3E}">
        <p14:creationId xmlns:p14="http://schemas.microsoft.com/office/powerpoint/2010/main" val="2980393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Coleman, Burdock, and Bitter MODERATE (3.1 – 20 mg/L)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Coleman and Bitter winning with 6.2 and 6.1, respectively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Burdock 3.7</a:t>
            </a:r>
          </a:p>
          <a:p>
            <a:pPr lvl="0"/>
            <a:endParaRPr lang="en-CA" sz="1200"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Big and Little Red LOW (1.5-3.0 mg/L)</a:t>
            </a:r>
          </a:p>
          <a:p>
            <a:pPr lvl="0"/>
            <a:r>
              <a:rPr lang="en-CA" sz="1200" kern="1200" dirty="0">
                <a:solidFill>
                  <a:schemeClr val="tx1"/>
                </a:solidFill>
                <a:effectLst/>
                <a:latin typeface="+mn-lt"/>
                <a:ea typeface="+mn-ea"/>
                <a:cs typeface="+mn-cs"/>
              </a:rPr>
              <a:t>1.8 and 1.5, respectively</a:t>
            </a: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Acid rain depleted AND zooplankton </a:t>
            </a:r>
          </a:p>
          <a:p>
            <a:pPr lvl="0"/>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Calcium levels appear fairly stable, </a:t>
            </a:r>
            <a:r>
              <a:rPr lang="en-CA" sz="1200" b="1" kern="1200" dirty="0">
                <a:solidFill>
                  <a:schemeClr val="tx1"/>
                </a:solidFill>
                <a:effectLst/>
                <a:latin typeface="+mn-lt"/>
                <a:ea typeface="+mn-ea"/>
                <a:cs typeface="+mn-cs"/>
              </a:rPr>
              <a:t>except Bitter was increasing and now may be stabilized</a:t>
            </a:r>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  </a:t>
            </a:r>
          </a:p>
          <a:p>
            <a:pPr lvl="0"/>
            <a:r>
              <a:rPr lang="en-CA" sz="1200" kern="1200" dirty="0">
                <a:solidFill>
                  <a:schemeClr val="tx1"/>
                </a:solidFill>
                <a:effectLst/>
                <a:latin typeface="+mn-lt"/>
                <a:ea typeface="+mn-ea"/>
                <a:cs typeface="+mn-cs"/>
              </a:rPr>
              <a:t>Remaining lakes all have </a:t>
            </a:r>
            <a:r>
              <a:rPr lang="en-CA" sz="1200" b="1" kern="1200" dirty="0">
                <a:solidFill>
                  <a:schemeClr val="tx1"/>
                </a:solidFill>
                <a:effectLst/>
                <a:latin typeface="+mn-lt"/>
                <a:ea typeface="+mn-ea"/>
                <a:cs typeface="+mn-cs"/>
              </a:rPr>
              <a:t>low (but above 1.5 mg/L threshold for zooplankton reproduction) </a:t>
            </a:r>
            <a:r>
              <a:rPr lang="en-CA" sz="1200" kern="1200" dirty="0">
                <a:solidFill>
                  <a:schemeClr val="tx1"/>
                </a:solidFill>
                <a:effectLst/>
                <a:latin typeface="+mn-lt"/>
                <a:ea typeface="+mn-ea"/>
                <a:cs typeface="+mn-cs"/>
              </a:rPr>
              <a:t>calcium levels. </a:t>
            </a:r>
          </a:p>
          <a:p>
            <a:pPr lvl="1"/>
            <a:r>
              <a:rPr lang="en-CA" sz="1200" kern="1200" dirty="0">
                <a:solidFill>
                  <a:schemeClr val="tx1"/>
                </a:solidFill>
                <a:effectLst/>
                <a:latin typeface="+mn-lt"/>
                <a:ea typeface="+mn-ea"/>
                <a:cs typeface="+mn-cs"/>
              </a:rPr>
              <a:t>24% of lakes sampled by LPP are also low; </a:t>
            </a:r>
          </a:p>
          <a:p>
            <a:pPr lvl="1"/>
            <a:r>
              <a:rPr lang="en-CA" sz="1200" kern="1200" dirty="0">
                <a:solidFill>
                  <a:schemeClr val="tx1"/>
                </a:solidFill>
                <a:effectLst/>
                <a:latin typeface="+mn-lt"/>
                <a:ea typeface="+mn-ea"/>
                <a:cs typeface="+mn-cs"/>
              </a:rPr>
              <a:t>Low is typical of lakes on the shield due to the hard granite that takes longer to weather. </a:t>
            </a:r>
          </a:p>
          <a:p>
            <a:r>
              <a:rPr lang="en-CA" sz="1200" kern="1200" dirty="0">
                <a:solidFill>
                  <a:schemeClr val="tx1"/>
                </a:solidFill>
                <a:effectLst/>
                <a:latin typeface="+mn-lt"/>
                <a:ea typeface="+mn-ea"/>
                <a:cs typeface="+mn-cs"/>
              </a:rPr>
              <a:t> </a:t>
            </a:r>
          </a:p>
          <a:p>
            <a:pPr lvl="0"/>
            <a:r>
              <a:rPr lang="en-CA" sz="1200" i="1" kern="1200" dirty="0">
                <a:solidFill>
                  <a:schemeClr val="tx1"/>
                </a:solidFill>
                <a:effectLst/>
                <a:latin typeface="+mn-lt"/>
                <a:ea typeface="+mn-ea"/>
                <a:cs typeface="+mn-cs"/>
              </a:rPr>
              <a:t>Nutrient required by all living organism</a:t>
            </a:r>
            <a:endParaRPr lang="en-CA" sz="120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Zooplankton are very sensitive to declining calcium concentrations because they need it for their body coverings</a:t>
            </a:r>
            <a:endParaRPr lang="en-CA" sz="120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Other aquatic organisms that need calcium: mollusks, clams, amphipods, crayfish</a:t>
            </a:r>
            <a:endParaRPr lang="en-CA" sz="1200" kern="1200" dirty="0">
              <a:solidFill>
                <a:schemeClr val="tx1"/>
              </a:solidFill>
              <a:effectLst/>
              <a:latin typeface="+mn-lt"/>
              <a:ea typeface="+mn-ea"/>
              <a:cs typeface="+mn-cs"/>
            </a:endParaRPr>
          </a:p>
          <a:p>
            <a:pPr lvl="0"/>
            <a:r>
              <a:rPr lang="en-CA" sz="1200" i="1" kern="1200" dirty="0">
                <a:solidFill>
                  <a:schemeClr val="tx1"/>
                </a:solidFill>
                <a:effectLst/>
                <a:latin typeface="+mn-lt"/>
                <a:ea typeface="+mn-ea"/>
                <a:cs typeface="+mn-cs"/>
              </a:rPr>
              <a:t>35% of Ontario lakes have calcium below 1.5 mg/L</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45612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0659EB-F2C2-9B49-B894-824285080159}"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2432548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6F0C3-9AF5-F04E-867F-A5D76DB237EC}"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1924968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E3217-E261-3A49-84C2-6F2C4E9C1A13}"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9915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478AB5-D4B0-5D43-A246-01BB1F6491E9}"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918990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6B4A107-D341-904D-90BD-E4B0151B1116}"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39557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B9067F-768D-8E4E-A83A-AAACF1D70633}"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92702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6FB609-0EEF-B047-A2FE-FCC2C5031C5E}"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1207045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7D3792-418C-E14E-8F37-4F025A568AE1}"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848455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CB45A-5575-3241-948E-713D44753AAC}"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1967314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CA80D1-C8A2-614D-BC27-694AA5919AA5}" type="datetime1">
              <a:rPr lang="en-CA" smtClean="0"/>
              <a:t>2026-07-10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23287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48507E-BB41-5E45-A95F-1AE203D94E47}" type="datetime1">
              <a:rPr lang="en-CA" smtClean="0"/>
              <a:t>2026-07-10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4184345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054B0F-1C90-E84F-9013-79626E424B3A}" type="datetime1">
              <a:rPr lang="en-CA" smtClean="0"/>
              <a:t>2026-07-10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1848767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417B4B-CD3B-A24A-BCA7-9DB9510A467D}" type="datetime1">
              <a:rPr lang="en-CA" smtClean="0"/>
              <a:t>2026-07-10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3627928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CDEFCB-C188-A844-8A30-BF54CF8F9FE6}" type="datetime1">
              <a:rPr lang="en-CA" smtClean="0"/>
              <a:t>2026-07-10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360732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32DED0-2FD6-C949-A220-31D00FA84C89}" type="datetime1">
              <a:rPr lang="en-CA" smtClean="0"/>
              <a:t>2026-07-10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E682B-10F6-CB4C-B133-4AE2DBDCB8DC}" type="slidenum">
              <a:rPr lang="en-US" smtClean="0"/>
              <a:t>‹#›</a:t>
            </a:fld>
            <a:endParaRPr lang="en-US"/>
          </a:p>
        </p:txBody>
      </p:sp>
    </p:spTree>
    <p:extLst>
      <p:ext uri="{BB962C8B-B14F-4D97-AF65-F5344CB8AC3E}">
        <p14:creationId xmlns:p14="http://schemas.microsoft.com/office/powerpoint/2010/main" val="340082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E682B-10F6-CB4C-B133-4AE2DBDCB8DC}" type="slidenum">
              <a:rPr lang="en-US" smtClean="0"/>
              <a:t>‹#›</a:t>
            </a:fld>
            <a:endParaRPr lang="en-US"/>
          </a:p>
        </p:txBody>
      </p:sp>
      <p:sp>
        <p:nvSpPr>
          <p:cNvPr id="5" name="Date Placeholder 4"/>
          <p:cNvSpPr>
            <a:spLocks noGrp="1"/>
          </p:cNvSpPr>
          <p:nvPr>
            <p:ph type="dt" sz="half" idx="10"/>
          </p:nvPr>
        </p:nvSpPr>
        <p:spPr/>
        <p:txBody>
          <a:bodyPr/>
          <a:lstStyle/>
          <a:p>
            <a:fld id="{9D8A1E46-B812-534D-AFB0-EC0131F2FDD3}" type="datetime1">
              <a:rPr lang="en-CA" smtClean="0"/>
              <a:t>2026-07-10</a:t>
            </a:fld>
            <a:endParaRPr lang="en-US"/>
          </a:p>
        </p:txBody>
      </p:sp>
    </p:spTree>
    <p:extLst>
      <p:ext uri="{BB962C8B-B14F-4D97-AF65-F5344CB8AC3E}">
        <p14:creationId xmlns:p14="http://schemas.microsoft.com/office/powerpoint/2010/main" val="20085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B3FF61-FDDC-8447-B3CC-2BF59D236000}" type="datetime1">
              <a:rPr lang="en-CA" smtClean="0"/>
              <a:t>2026-07-10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1FE682B-10F6-CB4C-B133-4AE2DBDCB8DC}" type="slidenum">
              <a:rPr lang="en-US" smtClean="0"/>
              <a:t>‹#›</a:t>
            </a:fld>
            <a:endParaRPr lang="en-US"/>
          </a:p>
        </p:txBody>
      </p:sp>
    </p:spTree>
    <p:extLst>
      <p:ext uri="{BB962C8B-B14F-4D97-AF65-F5344CB8AC3E}">
        <p14:creationId xmlns:p14="http://schemas.microsoft.com/office/powerpoint/2010/main" val="21015757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2.gov.bc.ca/gov/content/environment/natural-resource-stewardship/cumulative-effects-framework/regional-assessments/kootenay-boundary/elk-valley-cemf" TargetMode="External"/><Relationship Id="rId2" Type="http://schemas.openxmlformats.org/officeDocument/2006/relationships/hyperlink" Target="https://cwn-rce.ca/wp-content/uploads/2013/12/CWN-EN-Muskoka-2016-Web.pdf" TargetMode="External"/><Relationship Id="rId1" Type="http://schemas.openxmlformats.org/officeDocument/2006/relationships/slideLayout" Target="../slideLayouts/slideLayout2.xml"/><Relationship Id="rId5" Type="http://schemas.openxmlformats.org/officeDocument/2006/relationships/hyperlink" Target="https://www.canada.ca/en/impact-assessment-agency/services/policy-guidance/regional-assessment-impact-assessment-act.html" TargetMode="External"/><Relationship Id="rId4" Type="http://schemas.openxmlformats.org/officeDocument/2006/relationships/hyperlink" Target="https://www2.gov.bc.ca/assets/gov/environment/natural-resource-stewardship/cumulative-effects/cemf_elkvalleyinfographics_roadrestoration_v03_01.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71A1E-C44A-A94F-A352-84CCAD21CB60}"/>
              </a:ext>
            </a:extLst>
          </p:cNvPr>
          <p:cNvSpPr>
            <a:spLocks noGrp="1"/>
          </p:cNvSpPr>
          <p:nvPr>
            <p:ph type="ctrTitle"/>
          </p:nvPr>
        </p:nvSpPr>
        <p:spPr>
          <a:xfrm>
            <a:off x="1507067" y="2128439"/>
            <a:ext cx="7766936" cy="1646302"/>
          </a:xfrm>
        </p:spPr>
        <p:txBody>
          <a:bodyPr/>
          <a:lstStyle/>
          <a:p>
            <a:r>
              <a:rPr lang="en-US" dirty="0"/>
              <a:t>Redstone Lake Cottagers’ Association’s Lake Health Monitoring &amp; Research</a:t>
            </a:r>
          </a:p>
        </p:txBody>
      </p:sp>
      <p:sp>
        <p:nvSpPr>
          <p:cNvPr id="3" name="Subtitle 2">
            <a:extLst>
              <a:ext uri="{FF2B5EF4-FFF2-40B4-BE49-F238E27FC236}">
                <a16:creationId xmlns:a16="http://schemas.microsoft.com/office/drawing/2014/main" id="{CF497D3D-38FE-C745-A930-75182FE71834}"/>
              </a:ext>
            </a:extLst>
          </p:cNvPr>
          <p:cNvSpPr>
            <a:spLocks noGrp="1"/>
          </p:cNvSpPr>
          <p:nvPr>
            <p:ph type="subTitle" idx="1"/>
          </p:nvPr>
        </p:nvSpPr>
        <p:spPr>
          <a:xfrm>
            <a:off x="5808046" y="4852151"/>
            <a:ext cx="6248572" cy="1756876"/>
          </a:xfrm>
        </p:spPr>
        <p:txBody>
          <a:bodyPr>
            <a:noAutofit/>
          </a:bodyPr>
          <a:lstStyle/>
          <a:p>
            <a:pPr algn="l"/>
            <a:r>
              <a:rPr lang="en-US" sz="2000" b="1" dirty="0">
                <a:solidFill>
                  <a:schemeClr val="tx1"/>
                </a:solidFill>
              </a:rPr>
              <a:t>Jess Kidd, PhD</a:t>
            </a:r>
          </a:p>
          <a:p>
            <a:pPr algn="l"/>
            <a:r>
              <a:rPr lang="en-US" sz="2000" dirty="0">
                <a:solidFill>
                  <a:schemeClr val="tx1"/>
                </a:solidFill>
              </a:rPr>
              <a:t>Lake Steward - Redstone Lake Cottagers Association</a:t>
            </a:r>
          </a:p>
          <a:p>
            <a:pPr algn="l"/>
            <a:r>
              <a:rPr lang="en-US" sz="2000" dirty="0">
                <a:solidFill>
                  <a:schemeClr val="tx1"/>
                </a:solidFill>
              </a:rPr>
              <a:t>Aquatic Ecologist – Anglerfish Aquatic Science</a:t>
            </a:r>
          </a:p>
        </p:txBody>
      </p:sp>
      <p:sp>
        <p:nvSpPr>
          <p:cNvPr id="6" name="Slide Number Placeholder 5">
            <a:extLst>
              <a:ext uri="{FF2B5EF4-FFF2-40B4-BE49-F238E27FC236}">
                <a16:creationId xmlns:a16="http://schemas.microsoft.com/office/drawing/2014/main" id="{62EE907C-C0C6-CE44-9CC8-A63175FCE9D3}"/>
              </a:ext>
            </a:extLst>
          </p:cNvPr>
          <p:cNvSpPr>
            <a:spLocks noGrp="1"/>
          </p:cNvSpPr>
          <p:nvPr>
            <p:ph type="sldNum" sz="quarter" idx="12"/>
          </p:nvPr>
        </p:nvSpPr>
        <p:spPr/>
        <p:txBody>
          <a:bodyPr/>
          <a:lstStyle/>
          <a:p>
            <a:fld id="{31FE682B-10F6-CB4C-B133-4AE2DBDCB8DC}" type="slidenum">
              <a:rPr lang="en-US" smtClean="0"/>
              <a:t>1</a:t>
            </a:fld>
            <a:endParaRPr lang="en-US"/>
          </a:p>
        </p:txBody>
      </p:sp>
      <p:pic>
        <p:nvPicPr>
          <p:cNvPr id="5" name="Picture 4">
            <a:extLst>
              <a:ext uri="{FF2B5EF4-FFF2-40B4-BE49-F238E27FC236}">
                <a16:creationId xmlns:a16="http://schemas.microsoft.com/office/drawing/2014/main" id="{9D5EB62B-7FD4-F944-984E-9CE29A7F12BF}"/>
              </a:ext>
            </a:extLst>
          </p:cNvPr>
          <p:cNvPicPr>
            <a:picLocks noChangeAspect="1"/>
          </p:cNvPicPr>
          <p:nvPr/>
        </p:nvPicPr>
        <p:blipFill>
          <a:blip r:embed="rId3"/>
          <a:stretch>
            <a:fillRect/>
          </a:stretch>
        </p:blipFill>
        <p:spPr>
          <a:xfrm>
            <a:off x="597877" y="3011766"/>
            <a:ext cx="4907693" cy="3680770"/>
          </a:xfrm>
          <a:prstGeom prst="rect">
            <a:avLst/>
          </a:prstGeom>
        </p:spPr>
      </p:pic>
    </p:spTree>
    <p:extLst>
      <p:ext uri="{BB962C8B-B14F-4D97-AF65-F5344CB8AC3E}">
        <p14:creationId xmlns:p14="http://schemas.microsoft.com/office/powerpoint/2010/main" val="3989380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9" name="Straight Connector 18">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4F53432D-96E5-7A3B-8781-CCE47604EAE9}"/>
              </a:ext>
            </a:extLst>
          </p:cNvPr>
          <p:cNvPicPr>
            <a:picLocks noChangeAspect="1"/>
          </p:cNvPicPr>
          <p:nvPr/>
        </p:nvPicPr>
        <p:blipFill>
          <a:blip r:embed="rId3"/>
          <a:srcRect l="1010" r="2488" b="5714"/>
          <a:stretch>
            <a:fillRect/>
          </a:stretch>
        </p:blipFill>
        <p:spPr>
          <a:xfrm>
            <a:off x="-1" y="813150"/>
            <a:ext cx="12185649" cy="6044850"/>
          </a:xfrm>
          <a:prstGeom prst="rect">
            <a:avLst/>
          </a:prstGeom>
        </p:spPr>
      </p:pic>
    </p:spTree>
    <p:extLst>
      <p:ext uri="{BB962C8B-B14F-4D97-AF65-F5344CB8AC3E}">
        <p14:creationId xmlns:p14="http://schemas.microsoft.com/office/powerpoint/2010/main" val="59526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847B-EECD-D61B-5BA7-110958FCA39F}"/>
              </a:ext>
            </a:extLst>
          </p:cNvPr>
          <p:cNvSpPr>
            <a:spLocks noGrp="1"/>
          </p:cNvSpPr>
          <p:nvPr>
            <p:ph type="title"/>
          </p:nvPr>
        </p:nvSpPr>
        <p:spPr/>
        <p:txBody>
          <a:bodyPr/>
          <a:lstStyle/>
          <a:p>
            <a:r>
              <a:rPr lang="en-US" dirty="0"/>
              <a:t>2025 Lake Stewards</a:t>
            </a:r>
          </a:p>
        </p:txBody>
      </p:sp>
      <p:sp>
        <p:nvSpPr>
          <p:cNvPr id="4" name="Slide Number Placeholder 3">
            <a:extLst>
              <a:ext uri="{FF2B5EF4-FFF2-40B4-BE49-F238E27FC236}">
                <a16:creationId xmlns:a16="http://schemas.microsoft.com/office/drawing/2014/main" id="{8E5A54C7-1F57-9596-0316-5E2E95B5B3B5}"/>
              </a:ext>
            </a:extLst>
          </p:cNvPr>
          <p:cNvSpPr>
            <a:spLocks noGrp="1"/>
          </p:cNvSpPr>
          <p:nvPr>
            <p:ph type="sldNum" sz="quarter" idx="12"/>
          </p:nvPr>
        </p:nvSpPr>
        <p:spPr/>
        <p:txBody>
          <a:bodyPr/>
          <a:lstStyle/>
          <a:p>
            <a:fld id="{31FE682B-10F6-CB4C-B133-4AE2DBDCB8DC}" type="slidenum">
              <a:rPr lang="en-US" smtClean="0"/>
              <a:t>11</a:t>
            </a:fld>
            <a:endParaRPr lang="en-US"/>
          </a:p>
        </p:txBody>
      </p:sp>
      <p:sp>
        <p:nvSpPr>
          <p:cNvPr id="7" name="Content Placeholder 2">
            <a:extLst>
              <a:ext uri="{FF2B5EF4-FFF2-40B4-BE49-F238E27FC236}">
                <a16:creationId xmlns:a16="http://schemas.microsoft.com/office/drawing/2014/main" id="{F4C0E54F-A9CF-2BDB-5A63-76232E800D45}"/>
              </a:ext>
            </a:extLst>
          </p:cNvPr>
          <p:cNvSpPr>
            <a:spLocks noGrp="1"/>
          </p:cNvSpPr>
          <p:nvPr>
            <p:ph idx="1"/>
          </p:nvPr>
        </p:nvSpPr>
        <p:spPr>
          <a:xfrm>
            <a:off x="567559" y="1625601"/>
            <a:ext cx="6389053" cy="5232400"/>
          </a:xfrm>
        </p:spPr>
        <p:txBody>
          <a:bodyPr>
            <a:noAutofit/>
          </a:bodyPr>
          <a:lstStyle/>
          <a:p>
            <a:r>
              <a:rPr lang="en-US" sz="2400" dirty="0"/>
              <a:t>Lewis McIntosh: Redstone</a:t>
            </a:r>
          </a:p>
          <a:p>
            <a:r>
              <a:rPr lang="en-US" sz="2400" dirty="0"/>
              <a:t>Peter </a:t>
            </a:r>
            <a:r>
              <a:rPr lang="en-US" sz="2400" dirty="0" err="1"/>
              <a:t>Sergejewich</a:t>
            </a:r>
            <a:r>
              <a:rPr lang="en-US" sz="2400" dirty="0"/>
              <a:t>: Little Redstone</a:t>
            </a:r>
          </a:p>
          <a:p>
            <a:r>
              <a:rPr lang="en-US" sz="2400" dirty="0"/>
              <a:t>Ken McMullen: Bitter Lake</a:t>
            </a:r>
          </a:p>
          <a:p>
            <a:r>
              <a:rPr lang="en-US" sz="2400" dirty="0"/>
              <a:t>Laurie Kerr: Burdock Lake</a:t>
            </a:r>
          </a:p>
          <a:p>
            <a:r>
              <a:rPr lang="en-US" sz="2400" dirty="0"/>
              <a:t>Chris Jones: Coleman Lake</a:t>
            </a:r>
          </a:p>
          <a:p>
            <a:r>
              <a:rPr lang="en-US" sz="2400" dirty="0"/>
              <a:t>Pelaw: Ed Payne</a:t>
            </a:r>
          </a:p>
          <a:p>
            <a:r>
              <a:rPr lang="en-US" sz="2400" dirty="0"/>
              <a:t>Tedious/Long: Frank Wunderlich</a:t>
            </a:r>
          </a:p>
          <a:p>
            <a:pPr marL="0" indent="0">
              <a:buNone/>
            </a:pPr>
            <a:endParaRPr lang="en-US" sz="2400" dirty="0"/>
          </a:p>
        </p:txBody>
      </p:sp>
    </p:spTree>
    <p:extLst>
      <p:ext uri="{BB962C8B-B14F-4D97-AF65-F5344CB8AC3E}">
        <p14:creationId xmlns:p14="http://schemas.microsoft.com/office/powerpoint/2010/main" val="12765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4FEA0-C698-2A86-0285-693A0F97BB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AE3F0-9E2A-365A-01FC-6A5E2DA74B28}"/>
              </a:ext>
            </a:extLst>
          </p:cNvPr>
          <p:cNvSpPr>
            <a:spLocks noGrp="1"/>
          </p:cNvSpPr>
          <p:nvPr>
            <p:ph type="title"/>
          </p:nvPr>
        </p:nvSpPr>
        <p:spPr/>
        <p:txBody>
          <a:bodyPr/>
          <a:lstStyle/>
          <a:p>
            <a:r>
              <a:rPr lang="en-US" dirty="0"/>
              <a:t>2025 Vegetation Surveys</a:t>
            </a:r>
          </a:p>
        </p:txBody>
      </p:sp>
      <p:sp>
        <p:nvSpPr>
          <p:cNvPr id="4" name="Slide Number Placeholder 3">
            <a:extLst>
              <a:ext uri="{FF2B5EF4-FFF2-40B4-BE49-F238E27FC236}">
                <a16:creationId xmlns:a16="http://schemas.microsoft.com/office/drawing/2014/main" id="{70EA6807-4EF6-E881-F6F0-02770AF6A421}"/>
              </a:ext>
            </a:extLst>
          </p:cNvPr>
          <p:cNvSpPr>
            <a:spLocks noGrp="1"/>
          </p:cNvSpPr>
          <p:nvPr>
            <p:ph type="sldNum" sz="quarter" idx="12"/>
          </p:nvPr>
        </p:nvSpPr>
        <p:spPr/>
        <p:txBody>
          <a:bodyPr/>
          <a:lstStyle/>
          <a:p>
            <a:fld id="{31FE682B-10F6-CB4C-B133-4AE2DBDCB8DC}" type="slidenum">
              <a:rPr lang="en-US" smtClean="0"/>
              <a:t>12</a:t>
            </a:fld>
            <a:endParaRPr lang="en-US"/>
          </a:p>
        </p:txBody>
      </p:sp>
      <p:sp>
        <p:nvSpPr>
          <p:cNvPr id="7" name="Content Placeholder 2">
            <a:extLst>
              <a:ext uri="{FF2B5EF4-FFF2-40B4-BE49-F238E27FC236}">
                <a16:creationId xmlns:a16="http://schemas.microsoft.com/office/drawing/2014/main" id="{8F3ABAD8-DF0E-EAB3-D1E0-EF975FDF30C5}"/>
              </a:ext>
            </a:extLst>
          </p:cNvPr>
          <p:cNvSpPr>
            <a:spLocks noGrp="1"/>
          </p:cNvSpPr>
          <p:nvPr>
            <p:ph idx="1"/>
          </p:nvPr>
        </p:nvSpPr>
        <p:spPr>
          <a:xfrm>
            <a:off x="567559" y="1625601"/>
            <a:ext cx="6819359" cy="5232400"/>
          </a:xfrm>
        </p:spPr>
        <p:txBody>
          <a:bodyPr>
            <a:noAutofit/>
          </a:bodyPr>
          <a:lstStyle/>
          <a:p>
            <a:r>
              <a:rPr lang="en-US" sz="2400" dirty="0"/>
              <a:t>August 2025: U-Links Centre for Community-Based Research carried out aquatic plant surveys on all seven RLCA lakes.</a:t>
            </a:r>
          </a:p>
          <a:p>
            <a:r>
              <a:rPr lang="en-US" sz="2400" dirty="0"/>
              <a:t>RLCA volunteers:</a:t>
            </a:r>
          </a:p>
          <a:p>
            <a:pPr lvl="1"/>
            <a:r>
              <a:rPr lang="en-US" sz="2400" b="1" dirty="0"/>
              <a:t> </a:t>
            </a:r>
            <a:r>
              <a:rPr lang="en-US" sz="2400" dirty="0"/>
              <a:t>Paula Miller and Milt Fullen (Little Redstone)</a:t>
            </a:r>
          </a:p>
          <a:p>
            <a:pPr lvl="1"/>
            <a:r>
              <a:rPr lang="en-US" sz="2400" dirty="0"/>
              <a:t> Ed Payne (Pelaw) </a:t>
            </a:r>
          </a:p>
          <a:p>
            <a:pPr lvl="1"/>
            <a:r>
              <a:rPr lang="en-US" sz="2400" dirty="0"/>
              <a:t> Jeff Hockley, Mark Johnson (Redstone)</a:t>
            </a:r>
          </a:p>
          <a:p>
            <a:pPr lvl="1"/>
            <a:r>
              <a:rPr lang="en-US" sz="2400" b="1" dirty="0"/>
              <a:t> </a:t>
            </a:r>
            <a:r>
              <a:rPr lang="en-US" sz="2400" dirty="0"/>
              <a:t>Gerry Oxford (Coleman)</a:t>
            </a:r>
          </a:p>
          <a:p>
            <a:pPr lvl="1"/>
            <a:r>
              <a:rPr lang="en-US" sz="2400" dirty="0"/>
              <a:t> Frank Wunderlich (Long/Tedious)</a:t>
            </a:r>
          </a:p>
          <a:p>
            <a:pPr lvl="1"/>
            <a:r>
              <a:rPr lang="en-US" sz="2400" dirty="0"/>
              <a:t>Laurie &amp; Greg Kerr (Bitter &amp; Burdock)</a:t>
            </a:r>
          </a:p>
        </p:txBody>
      </p:sp>
      <p:sp>
        <p:nvSpPr>
          <p:cNvPr id="6" name="Content Placeholder 2">
            <a:extLst>
              <a:ext uri="{FF2B5EF4-FFF2-40B4-BE49-F238E27FC236}">
                <a16:creationId xmlns:a16="http://schemas.microsoft.com/office/drawing/2014/main" id="{C7F0B751-DC80-1E29-9C6D-2B8FBC1A708A}"/>
              </a:ext>
            </a:extLst>
          </p:cNvPr>
          <p:cNvSpPr txBox="1">
            <a:spLocks/>
          </p:cNvSpPr>
          <p:nvPr/>
        </p:nvSpPr>
        <p:spPr>
          <a:xfrm>
            <a:off x="7637928" y="1625601"/>
            <a:ext cx="3854823" cy="285376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400" dirty="0"/>
              <a:t>The surveys documented healthy native plant communities with relatively few concerns across all seven lakes. </a:t>
            </a:r>
          </a:p>
          <a:p>
            <a:r>
              <a:rPr lang="en-US" sz="2400" dirty="0"/>
              <a:t>A total of 34 to 42 species were found per lake</a:t>
            </a:r>
          </a:p>
        </p:txBody>
      </p:sp>
    </p:spTree>
    <p:extLst>
      <p:ext uri="{BB962C8B-B14F-4D97-AF65-F5344CB8AC3E}">
        <p14:creationId xmlns:p14="http://schemas.microsoft.com/office/powerpoint/2010/main" val="2137951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6656E1-FFC7-079B-52F8-EB89B7C8B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718197-5696-0CC3-BACC-3E1E5AD03CFA}"/>
              </a:ext>
            </a:extLst>
          </p:cNvPr>
          <p:cNvSpPr>
            <a:spLocks noGrp="1"/>
          </p:cNvSpPr>
          <p:nvPr>
            <p:ph type="title"/>
          </p:nvPr>
        </p:nvSpPr>
        <p:spPr>
          <a:xfrm>
            <a:off x="5310295" y="390138"/>
            <a:ext cx="6446601" cy="703792"/>
          </a:xfrm>
        </p:spPr>
        <p:txBody>
          <a:bodyPr>
            <a:noAutofit/>
          </a:bodyPr>
          <a:lstStyle/>
          <a:p>
            <a:r>
              <a:rPr lang="en-US" sz="3000" dirty="0"/>
              <a:t>2025 Vegetation Surveys</a:t>
            </a:r>
          </a:p>
        </p:txBody>
      </p:sp>
      <p:sp>
        <p:nvSpPr>
          <p:cNvPr id="7" name="Content Placeholder 2">
            <a:extLst>
              <a:ext uri="{FF2B5EF4-FFF2-40B4-BE49-F238E27FC236}">
                <a16:creationId xmlns:a16="http://schemas.microsoft.com/office/drawing/2014/main" id="{3FA26A58-B0BC-1132-2475-E3406B1CB2AC}"/>
              </a:ext>
            </a:extLst>
          </p:cNvPr>
          <p:cNvSpPr>
            <a:spLocks noGrp="1"/>
          </p:cNvSpPr>
          <p:nvPr>
            <p:ph idx="1"/>
          </p:nvPr>
        </p:nvSpPr>
        <p:spPr>
          <a:xfrm>
            <a:off x="5214543" y="880533"/>
            <a:ext cx="6807436" cy="5977467"/>
          </a:xfrm>
        </p:spPr>
        <p:txBody>
          <a:bodyPr>
            <a:normAutofit fontScale="85000" lnSpcReduction="20000"/>
          </a:bodyPr>
          <a:lstStyle/>
          <a:p>
            <a:pPr marL="457200" lvl="1" indent="0">
              <a:lnSpc>
                <a:spcPct val="120000"/>
              </a:lnSpc>
              <a:buNone/>
            </a:pPr>
            <a:endParaRPr lang="en-US" sz="1300" b="1" dirty="0"/>
          </a:p>
          <a:p>
            <a:pPr>
              <a:lnSpc>
                <a:spcPct val="120000"/>
              </a:lnSpc>
            </a:pPr>
            <a:r>
              <a:rPr lang="en-US" sz="2800" dirty="0"/>
              <a:t>Purple loosestrife (</a:t>
            </a:r>
            <a:r>
              <a:rPr lang="en-US" sz="2800" i="1" dirty="0" err="1"/>
              <a:t>Lythrum</a:t>
            </a:r>
            <a:r>
              <a:rPr lang="en-US" sz="2800" i="1" dirty="0"/>
              <a:t> </a:t>
            </a:r>
            <a:r>
              <a:rPr lang="en-US" sz="2800" i="1" dirty="0" err="1"/>
              <a:t>salicaria</a:t>
            </a:r>
            <a:r>
              <a:rPr lang="en-US" sz="2800" dirty="0"/>
              <a:t>) was the most common non-native plant. </a:t>
            </a:r>
          </a:p>
          <a:p>
            <a:pPr>
              <a:lnSpc>
                <a:spcPct val="120000"/>
              </a:lnSpc>
            </a:pPr>
            <a:r>
              <a:rPr lang="en-CA" sz="2800" dirty="0"/>
              <a:t>At all sites it considered low-level, long-established, and unlikely to cause significant ecological impact. </a:t>
            </a:r>
          </a:p>
          <a:p>
            <a:pPr>
              <a:lnSpc>
                <a:spcPct val="120000"/>
              </a:lnSpc>
            </a:pPr>
            <a:r>
              <a:rPr lang="en-US" sz="2800" dirty="0"/>
              <a:t>It was found at low levels on six lakes:</a:t>
            </a:r>
          </a:p>
          <a:p>
            <a:pPr lvl="1">
              <a:lnSpc>
                <a:spcPct val="120000"/>
              </a:lnSpc>
            </a:pPr>
            <a:r>
              <a:rPr lang="en-US" sz="2800" dirty="0"/>
              <a:t>Redstone Lake — 3 points</a:t>
            </a:r>
          </a:p>
          <a:p>
            <a:pPr lvl="1">
              <a:lnSpc>
                <a:spcPct val="120000"/>
              </a:lnSpc>
            </a:pPr>
            <a:r>
              <a:rPr lang="en-US" sz="2800" dirty="0"/>
              <a:t>Little Redstone Lake — 3 points</a:t>
            </a:r>
          </a:p>
          <a:p>
            <a:pPr lvl="1">
              <a:lnSpc>
                <a:spcPct val="120000"/>
              </a:lnSpc>
            </a:pPr>
            <a:r>
              <a:rPr lang="en-US" sz="2800" dirty="0"/>
              <a:t>Burdock Lake — 3 points</a:t>
            </a:r>
          </a:p>
          <a:p>
            <a:pPr lvl="1">
              <a:lnSpc>
                <a:spcPct val="120000"/>
              </a:lnSpc>
            </a:pPr>
            <a:r>
              <a:rPr lang="en-US" sz="2800" dirty="0"/>
              <a:t>Tedious Lake — 2 points</a:t>
            </a:r>
          </a:p>
          <a:p>
            <a:pPr lvl="1">
              <a:lnSpc>
                <a:spcPct val="120000"/>
              </a:lnSpc>
            </a:pPr>
            <a:r>
              <a:rPr lang="en-US" sz="2800" dirty="0"/>
              <a:t>Bitter Lake — 1 point</a:t>
            </a:r>
          </a:p>
          <a:p>
            <a:pPr lvl="1">
              <a:lnSpc>
                <a:spcPct val="120000"/>
              </a:lnSpc>
            </a:pPr>
            <a:r>
              <a:rPr lang="en-US" sz="2800" dirty="0"/>
              <a:t>Coleman Lake — 1 point</a:t>
            </a:r>
          </a:p>
        </p:txBody>
      </p:sp>
      <p:pic>
        <p:nvPicPr>
          <p:cNvPr id="3" name="Picture 2">
            <a:extLst>
              <a:ext uri="{FF2B5EF4-FFF2-40B4-BE49-F238E27FC236}">
                <a16:creationId xmlns:a16="http://schemas.microsoft.com/office/drawing/2014/main" id="{F6033E45-494D-7A18-1D30-788F96824A64}"/>
              </a:ext>
            </a:extLst>
          </p:cNvPr>
          <p:cNvPicPr>
            <a:picLocks noChangeAspect="1"/>
          </p:cNvPicPr>
          <p:nvPr/>
        </p:nvPicPr>
        <p:blipFill>
          <a:blip r:embed="rId3"/>
          <a:srcRect t="9913" r="-2" b="18263"/>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0" name="Isosceles Triangle 1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B1060700-54CD-0E29-0143-7DEDBE8E753D}"/>
              </a:ext>
            </a:extLst>
          </p:cNvPr>
          <p:cNvSpPr>
            <a:spLocks noGrp="1"/>
          </p:cNvSpPr>
          <p:nvPr>
            <p:ph type="sldNum" sz="quarter" idx="12"/>
          </p:nvPr>
        </p:nvSpPr>
        <p:spPr>
          <a:xfrm>
            <a:off x="11568262" y="6354376"/>
            <a:ext cx="432006" cy="365125"/>
          </a:xfrm>
        </p:spPr>
        <p:txBody>
          <a:bodyPr>
            <a:normAutofit/>
          </a:bodyPr>
          <a:lstStyle/>
          <a:p>
            <a:pPr>
              <a:spcAft>
                <a:spcPts val="600"/>
              </a:spcAft>
            </a:pPr>
            <a:fld id="{31FE682B-10F6-CB4C-B133-4AE2DBDCB8DC}" type="slidenum">
              <a:rPr lang="en-US" b="1" smtClean="0">
                <a:solidFill>
                  <a:schemeClr val="bg1"/>
                </a:solidFill>
              </a:rPr>
              <a:pPr>
                <a:spcAft>
                  <a:spcPts val="600"/>
                </a:spcAft>
              </a:pPr>
              <a:t>13</a:t>
            </a:fld>
            <a:endParaRPr lang="en-US" b="1" dirty="0">
              <a:solidFill>
                <a:schemeClr val="bg1"/>
              </a:solidFill>
            </a:endParaRPr>
          </a:p>
        </p:txBody>
      </p:sp>
      <p:sp>
        <p:nvSpPr>
          <p:cNvPr id="8" name="TextBox 7">
            <a:extLst>
              <a:ext uri="{FF2B5EF4-FFF2-40B4-BE49-F238E27FC236}">
                <a16:creationId xmlns:a16="http://schemas.microsoft.com/office/drawing/2014/main" id="{80AC7B24-DA87-F626-19B9-1E017C1C9E5D}"/>
              </a:ext>
            </a:extLst>
          </p:cNvPr>
          <p:cNvSpPr txBox="1"/>
          <p:nvPr/>
        </p:nvSpPr>
        <p:spPr>
          <a:xfrm>
            <a:off x="-8466" y="6488669"/>
            <a:ext cx="6104466" cy="246221"/>
          </a:xfrm>
          <a:prstGeom prst="rect">
            <a:avLst/>
          </a:prstGeom>
          <a:noFill/>
        </p:spPr>
        <p:txBody>
          <a:bodyPr wrap="square">
            <a:spAutoFit/>
          </a:bodyPr>
          <a:lstStyle/>
          <a:p>
            <a:pPr marL="0" marR="0">
              <a:buNone/>
            </a:pPr>
            <a:r>
              <a:rPr lang="en-CA" sz="1000" b="1" dirty="0">
                <a:solidFill>
                  <a:schemeClr val="bg1"/>
                </a:solidFill>
                <a:effectLst/>
                <a:latin typeface="Helvetica" pitchFamily="2" charset="0"/>
              </a:rPr>
              <a:t>Photo sourced from iNaturalist by blondie1</a:t>
            </a:r>
          </a:p>
        </p:txBody>
      </p:sp>
    </p:spTree>
    <p:extLst>
      <p:ext uri="{BB962C8B-B14F-4D97-AF65-F5344CB8AC3E}">
        <p14:creationId xmlns:p14="http://schemas.microsoft.com/office/powerpoint/2010/main" val="6651953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60CE9E-C932-0CF1-4E65-88A9D3C7B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710B62-6587-CE14-04A5-9D91575367F1}"/>
              </a:ext>
            </a:extLst>
          </p:cNvPr>
          <p:cNvSpPr>
            <a:spLocks noGrp="1"/>
          </p:cNvSpPr>
          <p:nvPr>
            <p:ph type="title"/>
          </p:nvPr>
        </p:nvSpPr>
        <p:spPr>
          <a:xfrm>
            <a:off x="5299667" y="677332"/>
            <a:ext cx="4487799" cy="626533"/>
          </a:xfrm>
        </p:spPr>
        <p:txBody>
          <a:bodyPr>
            <a:normAutofit/>
          </a:bodyPr>
          <a:lstStyle/>
          <a:p>
            <a:r>
              <a:rPr lang="en-US" sz="3000" dirty="0"/>
              <a:t>2025 Vegetation Surveys</a:t>
            </a:r>
          </a:p>
        </p:txBody>
      </p:sp>
      <p:sp>
        <p:nvSpPr>
          <p:cNvPr id="7" name="Content Placeholder 2">
            <a:extLst>
              <a:ext uri="{FF2B5EF4-FFF2-40B4-BE49-F238E27FC236}">
                <a16:creationId xmlns:a16="http://schemas.microsoft.com/office/drawing/2014/main" id="{774B23E1-444F-7035-3E8C-81E4067177DE}"/>
              </a:ext>
            </a:extLst>
          </p:cNvPr>
          <p:cNvSpPr>
            <a:spLocks noGrp="1"/>
          </p:cNvSpPr>
          <p:nvPr>
            <p:ph idx="1"/>
          </p:nvPr>
        </p:nvSpPr>
        <p:spPr>
          <a:xfrm>
            <a:off x="5113866" y="1219200"/>
            <a:ext cx="6265333" cy="4995333"/>
          </a:xfrm>
        </p:spPr>
        <p:txBody>
          <a:bodyPr>
            <a:normAutofit/>
          </a:bodyPr>
          <a:lstStyle/>
          <a:p>
            <a:pPr marL="457200" lvl="1" indent="0">
              <a:buNone/>
            </a:pPr>
            <a:endParaRPr lang="en-US" sz="1700" b="1" dirty="0"/>
          </a:p>
          <a:p>
            <a:r>
              <a:rPr lang="en-CA" sz="2400" b="1" dirty="0"/>
              <a:t>Invasive Phragmites</a:t>
            </a:r>
            <a:r>
              <a:rPr lang="en-CA" sz="2400" dirty="0"/>
              <a:t> (</a:t>
            </a:r>
            <a:r>
              <a:rPr lang="en-CA" sz="2400" i="1" dirty="0"/>
              <a:t>Phragmites australis</a:t>
            </a:r>
            <a:r>
              <a:rPr lang="en-CA" sz="2400" dirty="0"/>
              <a:t> subsp. </a:t>
            </a:r>
            <a:r>
              <a:rPr lang="en-CA" sz="2400" i="1" dirty="0"/>
              <a:t>australis</a:t>
            </a:r>
            <a:r>
              <a:rPr lang="en-CA" sz="2400" dirty="0"/>
              <a:t>), a more concerning invasive species, was found at two points on Tedious Lake only. With sustained effort, removal may be feasible given the small number of occurrences. </a:t>
            </a:r>
          </a:p>
          <a:p>
            <a:r>
              <a:rPr lang="en-CA" sz="2400" dirty="0"/>
              <a:t>Native Phragmites (</a:t>
            </a:r>
            <a:r>
              <a:rPr lang="en-CA" sz="2400" i="1" dirty="0"/>
              <a:t>subsp. americanus</a:t>
            </a:r>
            <a:r>
              <a:rPr lang="en-CA" sz="2400" dirty="0"/>
              <a:t>) was found on Burdock Lake but is not a concern. </a:t>
            </a:r>
            <a:endParaRPr lang="en-US" sz="2400" dirty="0"/>
          </a:p>
          <a:p>
            <a:r>
              <a:rPr lang="en-CA" sz="2400" dirty="0"/>
              <a:t>Recommendation: multi-year removal program.</a:t>
            </a:r>
            <a:endParaRPr lang="en-US" sz="2400" dirty="0"/>
          </a:p>
        </p:txBody>
      </p:sp>
      <p:pic>
        <p:nvPicPr>
          <p:cNvPr id="8" name="Picture 7">
            <a:extLst>
              <a:ext uri="{FF2B5EF4-FFF2-40B4-BE49-F238E27FC236}">
                <a16:creationId xmlns:a16="http://schemas.microsoft.com/office/drawing/2014/main" id="{6E6CD3D7-8767-BCD1-85AA-2F9E82A25841}"/>
              </a:ext>
            </a:extLst>
          </p:cNvPr>
          <p:cNvPicPr>
            <a:picLocks noChangeAspect="1"/>
          </p:cNvPicPr>
          <p:nvPr/>
        </p:nvPicPr>
        <p:blipFill>
          <a:blip r:embed="rId3"/>
          <a:srcRect t="6250"/>
          <a:stretch>
            <a:fillRect/>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3" name="Isosceles Triangle 1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07C9BC88-D4CE-83E2-E5A6-CA8D6D4D6CDC}"/>
              </a:ext>
            </a:extLst>
          </p:cNvPr>
          <p:cNvSpPr>
            <a:spLocks noGrp="1"/>
          </p:cNvSpPr>
          <p:nvPr>
            <p:ph type="sldNum" sz="quarter" idx="12"/>
          </p:nvPr>
        </p:nvSpPr>
        <p:spPr>
          <a:xfrm>
            <a:off x="11500529" y="6345289"/>
            <a:ext cx="432006" cy="365125"/>
          </a:xfrm>
        </p:spPr>
        <p:txBody>
          <a:bodyPr>
            <a:normAutofit/>
          </a:bodyPr>
          <a:lstStyle/>
          <a:p>
            <a:pPr>
              <a:spcAft>
                <a:spcPts val="600"/>
              </a:spcAft>
            </a:pPr>
            <a:fld id="{31FE682B-10F6-CB4C-B133-4AE2DBDCB8DC}" type="slidenum">
              <a:rPr lang="en-US" smtClean="0">
                <a:solidFill>
                  <a:schemeClr val="bg1"/>
                </a:solidFill>
              </a:rPr>
              <a:pPr>
                <a:spcAft>
                  <a:spcPts val="600"/>
                </a:spcAft>
              </a:pPr>
              <a:t>14</a:t>
            </a:fld>
            <a:endParaRPr lang="en-US">
              <a:solidFill>
                <a:schemeClr val="bg1"/>
              </a:solidFill>
            </a:endParaRPr>
          </a:p>
        </p:txBody>
      </p:sp>
      <p:sp>
        <p:nvSpPr>
          <p:cNvPr id="9" name="TextBox 8">
            <a:extLst>
              <a:ext uri="{FF2B5EF4-FFF2-40B4-BE49-F238E27FC236}">
                <a16:creationId xmlns:a16="http://schemas.microsoft.com/office/drawing/2014/main" id="{047A5084-27AC-C4D7-0185-27445D7988C0}"/>
              </a:ext>
            </a:extLst>
          </p:cNvPr>
          <p:cNvSpPr txBox="1"/>
          <p:nvPr/>
        </p:nvSpPr>
        <p:spPr>
          <a:xfrm>
            <a:off x="-8466" y="6488669"/>
            <a:ext cx="6104466" cy="246221"/>
          </a:xfrm>
          <a:prstGeom prst="rect">
            <a:avLst/>
          </a:prstGeom>
          <a:noFill/>
        </p:spPr>
        <p:txBody>
          <a:bodyPr wrap="square">
            <a:spAutoFit/>
          </a:bodyPr>
          <a:lstStyle/>
          <a:p>
            <a:pPr marL="0" marR="0">
              <a:buNone/>
            </a:pPr>
            <a:r>
              <a:rPr lang="en-CA" sz="1000" b="1" dirty="0">
                <a:solidFill>
                  <a:schemeClr val="bg1"/>
                </a:solidFill>
                <a:effectLst/>
                <a:latin typeface="Helvetica" pitchFamily="2" charset="0"/>
              </a:rPr>
              <a:t>Photo sourced from iNaturalist by prairie </a:t>
            </a:r>
            <a:r>
              <a:rPr lang="en-CA" sz="1000" b="1" dirty="0" err="1">
                <a:solidFill>
                  <a:schemeClr val="bg1"/>
                </a:solidFill>
                <a:effectLst/>
                <a:latin typeface="Helvetica" pitchFamily="2" charset="0"/>
              </a:rPr>
              <a:t>anthropocene</a:t>
            </a:r>
            <a:endParaRPr lang="en-CA" sz="1000" b="1" dirty="0">
              <a:solidFill>
                <a:schemeClr val="bg1"/>
              </a:solidFill>
              <a:effectLst/>
              <a:latin typeface="Helvetica" pitchFamily="2" charset="0"/>
            </a:endParaRPr>
          </a:p>
        </p:txBody>
      </p:sp>
    </p:spTree>
    <p:extLst>
      <p:ext uri="{BB962C8B-B14F-4D97-AF65-F5344CB8AC3E}">
        <p14:creationId xmlns:p14="http://schemas.microsoft.com/office/powerpoint/2010/main" val="2732056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AB80-927F-724C-B8E6-B1DC9E595F7E}"/>
              </a:ext>
            </a:extLst>
          </p:cNvPr>
          <p:cNvSpPr>
            <a:spLocks noGrp="1"/>
          </p:cNvSpPr>
          <p:nvPr>
            <p:ph type="title"/>
          </p:nvPr>
        </p:nvSpPr>
        <p:spPr>
          <a:xfrm>
            <a:off x="677334" y="265043"/>
            <a:ext cx="8596668" cy="755374"/>
          </a:xfrm>
        </p:spPr>
        <p:txBody>
          <a:bodyPr>
            <a:normAutofit/>
          </a:bodyPr>
          <a:lstStyle/>
          <a:p>
            <a:r>
              <a:rPr lang="en-US" dirty="0"/>
              <a:t>What can we do?</a:t>
            </a:r>
          </a:p>
        </p:txBody>
      </p:sp>
      <p:sp>
        <p:nvSpPr>
          <p:cNvPr id="3" name="Content Placeholder 2">
            <a:extLst>
              <a:ext uri="{FF2B5EF4-FFF2-40B4-BE49-F238E27FC236}">
                <a16:creationId xmlns:a16="http://schemas.microsoft.com/office/drawing/2014/main" id="{10A49434-DBAB-024E-AA4F-790782C565D4}"/>
              </a:ext>
            </a:extLst>
          </p:cNvPr>
          <p:cNvSpPr>
            <a:spLocks noGrp="1"/>
          </p:cNvSpPr>
          <p:nvPr>
            <p:ph idx="1"/>
          </p:nvPr>
        </p:nvSpPr>
        <p:spPr>
          <a:xfrm>
            <a:off x="204368" y="920793"/>
            <a:ext cx="10947107" cy="5598159"/>
          </a:xfrm>
        </p:spPr>
        <p:txBody>
          <a:bodyPr>
            <a:noAutofit/>
          </a:bodyPr>
          <a:lstStyle/>
          <a:p>
            <a:r>
              <a:rPr lang="en-US" sz="2800" b="1" dirty="0"/>
              <a:t>Awareness</a:t>
            </a:r>
          </a:p>
          <a:p>
            <a:pPr lvl="1"/>
            <a:r>
              <a:rPr lang="en-US" sz="2400" dirty="0"/>
              <a:t>We can work together to reduce the impact of our collective actions.</a:t>
            </a:r>
          </a:p>
          <a:p>
            <a:pPr lvl="1"/>
            <a:r>
              <a:rPr lang="en-US" sz="2400" dirty="0"/>
              <a:t>Do not assume the current health of our lakes will remain the same.</a:t>
            </a:r>
          </a:p>
          <a:p>
            <a:r>
              <a:rPr lang="en-US" sz="2800" b="1" dirty="0"/>
              <a:t>Protection</a:t>
            </a:r>
          </a:p>
          <a:p>
            <a:pPr lvl="1"/>
            <a:r>
              <a:rPr lang="en-US" sz="2400" dirty="0"/>
              <a:t>Shoreline Restoration.</a:t>
            </a:r>
          </a:p>
          <a:p>
            <a:pPr lvl="1"/>
            <a:r>
              <a:rPr lang="en-US" sz="2400" dirty="0"/>
              <a:t>Reduce boat speed within 30 m of shore.</a:t>
            </a:r>
          </a:p>
          <a:p>
            <a:pPr lvl="1"/>
            <a:r>
              <a:rPr lang="en-US" sz="2400" dirty="0"/>
              <a:t>Maintain septic systems in good working condition.</a:t>
            </a:r>
          </a:p>
          <a:p>
            <a:pPr lvl="1"/>
            <a:r>
              <a:rPr lang="en-US" sz="2400" dirty="0"/>
              <a:t>Clean, drain, dry your boats</a:t>
            </a:r>
          </a:p>
          <a:p>
            <a:pPr lvl="1"/>
            <a:r>
              <a:rPr lang="en-US" sz="2400" dirty="0"/>
              <a:t>Don’t alter lake habitat</a:t>
            </a:r>
          </a:p>
          <a:p>
            <a:r>
              <a:rPr lang="en-US" sz="2800" b="1" dirty="0"/>
              <a:t>Monitoring</a:t>
            </a:r>
          </a:p>
          <a:p>
            <a:pPr lvl="1"/>
            <a:r>
              <a:rPr lang="en-US" sz="2400" dirty="0"/>
              <a:t>Monitoring lake health will help us to identify the most urgent protective measures.</a:t>
            </a:r>
          </a:p>
        </p:txBody>
      </p:sp>
      <p:sp>
        <p:nvSpPr>
          <p:cNvPr id="4" name="Slide Number Placeholder 3">
            <a:extLst>
              <a:ext uri="{FF2B5EF4-FFF2-40B4-BE49-F238E27FC236}">
                <a16:creationId xmlns:a16="http://schemas.microsoft.com/office/drawing/2014/main" id="{69CBF07A-A71B-2D44-B492-9019BD182DFC}"/>
              </a:ext>
            </a:extLst>
          </p:cNvPr>
          <p:cNvSpPr>
            <a:spLocks noGrp="1"/>
          </p:cNvSpPr>
          <p:nvPr>
            <p:ph type="sldNum" sz="quarter" idx="12"/>
          </p:nvPr>
        </p:nvSpPr>
        <p:spPr/>
        <p:txBody>
          <a:bodyPr/>
          <a:lstStyle/>
          <a:p>
            <a:fld id="{31FE682B-10F6-CB4C-B133-4AE2DBDCB8DC}" type="slidenum">
              <a:rPr lang="en-US" smtClean="0"/>
              <a:t>15</a:t>
            </a:fld>
            <a:endParaRPr lang="en-US"/>
          </a:p>
        </p:txBody>
      </p:sp>
      <p:pic>
        <p:nvPicPr>
          <p:cNvPr id="6" name="Picture 5">
            <a:extLst>
              <a:ext uri="{FF2B5EF4-FFF2-40B4-BE49-F238E27FC236}">
                <a16:creationId xmlns:a16="http://schemas.microsoft.com/office/drawing/2014/main" id="{472BF6F9-E46E-7442-90AC-66B07B17D68A}"/>
              </a:ext>
            </a:extLst>
          </p:cNvPr>
          <p:cNvPicPr>
            <a:picLocks noChangeAspect="1"/>
          </p:cNvPicPr>
          <p:nvPr/>
        </p:nvPicPr>
        <p:blipFill>
          <a:blip r:embed="rId3"/>
          <a:stretch>
            <a:fillRect/>
          </a:stretch>
        </p:blipFill>
        <p:spPr>
          <a:xfrm>
            <a:off x="8061435" y="2546988"/>
            <a:ext cx="3899338" cy="2924503"/>
          </a:xfrm>
          <a:prstGeom prst="rect">
            <a:avLst/>
          </a:prstGeom>
        </p:spPr>
      </p:pic>
    </p:spTree>
    <p:extLst>
      <p:ext uri="{BB962C8B-B14F-4D97-AF65-F5344CB8AC3E}">
        <p14:creationId xmlns:p14="http://schemas.microsoft.com/office/powerpoint/2010/main" val="1528776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525C8-D354-B641-8722-A219C4EE5828}"/>
              </a:ext>
            </a:extLst>
          </p:cNvPr>
          <p:cNvSpPr>
            <a:spLocks noGrp="1"/>
          </p:cNvSpPr>
          <p:nvPr>
            <p:ph type="title"/>
          </p:nvPr>
        </p:nvSpPr>
        <p:spPr/>
        <p:txBody>
          <a:bodyPr/>
          <a:lstStyle/>
          <a:p>
            <a:r>
              <a:rPr lang="en-US" dirty="0"/>
              <a:t>Monitoring Programs</a:t>
            </a:r>
          </a:p>
        </p:txBody>
      </p:sp>
      <p:sp>
        <p:nvSpPr>
          <p:cNvPr id="3" name="Content Placeholder 2">
            <a:extLst>
              <a:ext uri="{FF2B5EF4-FFF2-40B4-BE49-F238E27FC236}">
                <a16:creationId xmlns:a16="http://schemas.microsoft.com/office/drawing/2014/main" id="{00063CB9-6B3E-8340-9C58-5E4BB6E397FE}"/>
              </a:ext>
            </a:extLst>
          </p:cNvPr>
          <p:cNvSpPr>
            <a:spLocks noGrp="1"/>
          </p:cNvSpPr>
          <p:nvPr>
            <p:ph idx="1"/>
          </p:nvPr>
        </p:nvSpPr>
        <p:spPr>
          <a:xfrm>
            <a:off x="267931" y="1519457"/>
            <a:ext cx="7555269" cy="4887030"/>
          </a:xfrm>
        </p:spPr>
        <p:txBody>
          <a:bodyPr>
            <a:noAutofit/>
          </a:bodyPr>
          <a:lstStyle/>
          <a:p>
            <a:r>
              <a:rPr lang="en-US" sz="2400" dirty="0"/>
              <a:t>RLCA lakes currently participate in the provincial Lake Partner Program</a:t>
            </a:r>
          </a:p>
          <a:p>
            <a:pPr lvl="1"/>
            <a:r>
              <a:rPr lang="en-US" sz="2400" dirty="0"/>
              <a:t>Annual calcium + chloride + phosphorus samples</a:t>
            </a:r>
          </a:p>
          <a:p>
            <a:pPr lvl="1"/>
            <a:r>
              <a:rPr lang="en-US" sz="2400" dirty="0"/>
              <a:t>Monthly </a:t>
            </a:r>
            <a:r>
              <a:rPr lang="en-US" sz="2400" dirty="0" err="1"/>
              <a:t>secchi</a:t>
            </a:r>
            <a:r>
              <a:rPr lang="en-US" sz="2400" dirty="0"/>
              <a:t> disk measurements</a:t>
            </a:r>
          </a:p>
          <a:p>
            <a:r>
              <a:rPr lang="en-US" sz="2400" dirty="0"/>
              <a:t>RLCA Lake Stewards will collect annual DO measurements in September</a:t>
            </a:r>
          </a:p>
          <a:p>
            <a:r>
              <a:rPr lang="en-US" sz="2400" dirty="0"/>
              <a:t>Options</a:t>
            </a:r>
          </a:p>
          <a:p>
            <a:pPr lvl="1"/>
            <a:r>
              <a:rPr lang="en-US" sz="2200" dirty="0"/>
              <a:t>Van Dorn sampler to monitor deep water phosphorus</a:t>
            </a:r>
          </a:p>
          <a:p>
            <a:pPr lvl="1"/>
            <a:r>
              <a:rPr lang="en-US" sz="2200" dirty="0"/>
              <a:t>Electrical conductivity logger to monitor chloride </a:t>
            </a:r>
          </a:p>
          <a:p>
            <a:pPr lvl="1"/>
            <a:r>
              <a:rPr lang="en-US" sz="2200" dirty="0"/>
              <a:t>Invasive species management plan</a:t>
            </a:r>
          </a:p>
        </p:txBody>
      </p:sp>
      <p:sp>
        <p:nvSpPr>
          <p:cNvPr id="4" name="Slide Number Placeholder 3">
            <a:extLst>
              <a:ext uri="{FF2B5EF4-FFF2-40B4-BE49-F238E27FC236}">
                <a16:creationId xmlns:a16="http://schemas.microsoft.com/office/drawing/2014/main" id="{0A98EF1D-366E-F041-8417-B5DE0216EAA7}"/>
              </a:ext>
            </a:extLst>
          </p:cNvPr>
          <p:cNvSpPr>
            <a:spLocks noGrp="1"/>
          </p:cNvSpPr>
          <p:nvPr>
            <p:ph type="sldNum" sz="quarter" idx="12"/>
          </p:nvPr>
        </p:nvSpPr>
        <p:spPr/>
        <p:txBody>
          <a:bodyPr/>
          <a:lstStyle/>
          <a:p>
            <a:fld id="{31FE682B-10F6-CB4C-B133-4AE2DBDCB8DC}" type="slidenum">
              <a:rPr lang="en-US" smtClean="0"/>
              <a:t>16</a:t>
            </a:fld>
            <a:endParaRPr lang="en-US"/>
          </a:p>
        </p:txBody>
      </p:sp>
      <p:pic>
        <p:nvPicPr>
          <p:cNvPr id="5" name="Content Placeholder 10">
            <a:extLst>
              <a:ext uri="{FF2B5EF4-FFF2-40B4-BE49-F238E27FC236}">
                <a16:creationId xmlns:a16="http://schemas.microsoft.com/office/drawing/2014/main" id="{A2A517AA-5D23-1745-8677-03B36F8FA8DC}"/>
              </a:ext>
            </a:extLst>
          </p:cNvPr>
          <p:cNvPicPr>
            <a:picLocks noChangeAspect="1"/>
          </p:cNvPicPr>
          <p:nvPr/>
        </p:nvPicPr>
        <p:blipFill>
          <a:blip r:embed="rId3"/>
          <a:stretch>
            <a:fillRect/>
          </a:stretch>
        </p:blipFill>
        <p:spPr>
          <a:xfrm>
            <a:off x="7823200" y="2039281"/>
            <a:ext cx="3851093" cy="2888320"/>
          </a:xfrm>
          <a:prstGeom prst="rect">
            <a:avLst/>
          </a:prstGeom>
        </p:spPr>
      </p:pic>
    </p:spTree>
    <p:extLst>
      <p:ext uri="{BB962C8B-B14F-4D97-AF65-F5344CB8AC3E}">
        <p14:creationId xmlns:p14="http://schemas.microsoft.com/office/powerpoint/2010/main" val="109563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CAFA9-2604-C86B-DEA0-0F6335C6920B}"/>
              </a:ext>
            </a:extLst>
          </p:cNvPr>
          <p:cNvSpPr>
            <a:spLocks noGrp="1"/>
          </p:cNvSpPr>
          <p:nvPr>
            <p:ph type="title"/>
          </p:nvPr>
        </p:nvSpPr>
        <p:spPr>
          <a:xfrm>
            <a:off x="5616066" y="451513"/>
            <a:ext cx="5114776" cy="1320800"/>
          </a:xfrm>
        </p:spPr>
        <p:txBody>
          <a:bodyPr>
            <a:normAutofit/>
          </a:bodyPr>
          <a:lstStyle/>
          <a:p>
            <a:r>
              <a:rPr lang="en-US" dirty="0"/>
              <a:t>Get the Lead Out</a:t>
            </a:r>
          </a:p>
        </p:txBody>
      </p:sp>
      <p:sp>
        <p:nvSpPr>
          <p:cNvPr id="20"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21" name="Straight Connector 20">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42BB9BDE-94E0-33A8-DF21-AE5A82745095}"/>
              </a:ext>
            </a:extLst>
          </p:cNvPr>
          <p:cNvSpPr>
            <a:spLocks noGrp="1"/>
          </p:cNvSpPr>
          <p:nvPr>
            <p:ph idx="1"/>
          </p:nvPr>
        </p:nvSpPr>
        <p:spPr>
          <a:xfrm>
            <a:off x="5520975" y="1488613"/>
            <a:ext cx="5114776" cy="3880773"/>
          </a:xfrm>
        </p:spPr>
        <p:txBody>
          <a:bodyPr>
            <a:normAutofit/>
          </a:bodyPr>
          <a:lstStyle/>
          <a:p>
            <a:r>
              <a:rPr lang="en-US" sz="2400" dirty="0"/>
              <a:t>Easily scratched or dented?</a:t>
            </a:r>
          </a:p>
          <a:p>
            <a:r>
              <a:rPr lang="en-US" sz="2400" dirty="0"/>
              <a:t>Weights, sinkers, </a:t>
            </a:r>
            <a:r>
              <a:rPr lang="en-US" sz="2400" dirty="0" err="1"/>
              <a:t>jigheads</a:t>
            </a:r>
            <a:endParaRPr lang="en-US" sz="2400" dirty="0"/>
          </a:p>
          <a:p>
            <a:r>
              <a:rPr lang="en-US" sz="2400" dirty="0"/>
              <a:t>1 ounce or less</a:t>
            </a:r>
          </a:p>
          <a:p>
            <a:r>
              <a:rPr lang="en-US" sz="2400" dirty="0"/>
              <a:t>Any amount accepted</a:t>
            </a:r>
          </a:p>
          <a:p>
            <a:r>
              <a:rPr lang="en-US" sz="2400" dirty="0"/>
              <a:t>1 lure per cottage/member</a:t>
            </a:r>
          </a:p>
        </p:txBody>
      </p:sp>
      <p:sp>
        <p:nvSpPr>
          <p:cNvPr id="4" name="Slide Number Placeholder 3">
            <a:extLst>
              <a:ext uri="{FF2B5EF4-FFF2-40B4-BE49-F238E27FC236}">
                <a16:creationId xmlns:a16="http://schemas.microsoft.com/office/drawing/2014/main" id="{47EB1BDA-FC61-03A7-C12F-D0DF17D08803}"/>
              </a:ext>
            </a:extLst>
          </p:cNvPr>
          <p:cNvSpPr>
            <a:spLocks noGrp="1"/>
          </p:cNvSpPr>
          <p:nvPr>
            <p:ph type="sldNum" sz="quarter" idx="12"/>
          </p:nvPr>
        </p:nvSpPr>
        <p:spPr>
          <a:xfrm>
            <a:off x="8590663" y="6041362"/>
            <a:ext cx="683339" cy="365125"/>
          </a:xfrm>
        </p:spPr>
        <p:txBody>
          <a:bodyPr>
            <a:normAutofit/>
          </a:bodyPr>
          <a:lstStyle/>
          <a:p>
            <a:pPr>
              <a:spcAft>
                <a:spcPts val="600"/>
              </a:spcAft>
            </a:pPr>
            <a:fld id="{31FE682B-10F6-CB4C-B133-4AE2DBDCB8DC}" type="slidenum">
              <a:rPr lang="en-US" smtClean="0"/>
              <a:pPr>
                <a:spcAft>
                  <a:spcPts val="600"/>
                </a:spcAft>
              </a:pPr>
              <a:t>17</a:t>
            </a:fld>
            <a:endParaRPr lang="en-US"/>
          </a:p>
        </p:txBody>
      </p:sp>
      <p:pic>
        <p:nvPicPr>
          <p:cNvPr id="13" name="Picture 12" descr="A black and white logo with a red hook and a black and white duck&#10;&#10;Description automatically generated">
            <a:extLst>
              <a:ext uri="{FF2B5EF4-FFF2-40B4-BE49-F238E27FC236}">
                <a16:creationId xmlns:a16="http://schemas.microsoft.com/office/drawing/2014/main" id="{0D7381A9-D030-14B8-4CE5-5A3A5095656F}"/>
              </a:ext>
            </a:extLst>
          </p:cNvPr>
          <p:cNvPicPr>
            <a:picLocks noChangeAspect="1"/>
          </p:cNvPicPr>
          <p:nvPr/>
        </p:nvPicPr>
        <p:blipFill>
          <a:blip r:embed="rId3"/>
          <a:stretch>
            <a:fillRect/>
          </a:stretch>
        </p:blipFill>
        <p:spPr>
          <a:xfrm>
            <a:off x="1032870" y="451513"/>
            <a:ext cx="4273464" cy="4652125"/>
          </a:xfrm>
          <a:prstGeom prst="rect">
            <a:avLst/>
          </a:prstGeom>
        </p:spPr>
      </p:pic>
      <p:pic>
        <p:nvPicPr>
          <p:cNvPr id="15" name="Picture 14" descr="A fishing lure with a logo&#10;&#10;Description automatically generated">
            <a:extLst>
              <a:ext uri="{FF2B5EF4-FFF2-40B4-BE49-F238E27FC236}">
                <a16:creationId xmlns:a16="http://schemas.microsoft.com/office/drawing/2014/main" id="{A5898F8C-9CA6-8DBC-3D0A-3FB750AC6E9A}"/>
              </a:ext>
            </a:extLst>
          </p:cNvPr>
          <p:cNvPicPr>
            <a:picLocks noChangeAspect="1"/>
          </p:cNvPicPr>
          <p:nvPr/>
        </p:nvPicPr>
        <p:blipFill rotWithShape="1">
          <a:blip r:embed="rId4"/>
          <a:srcRect t="31064" b="29721"/>
          <a:stretch>
            <a:fillRect/>
          </a:stretch>
        </p:blipFill>
        <p:spPr>
          <a:xfrm>
            <a:off x="1191346" y="4993699"/>
            <a:ext cx="4075971" cy="1191944"/>
          </a:xfrm>
          <a:prstGeom prst="rect">
            <a:avLst/>
          </a:prstGeom>
        </p:spPr>
      </p:pic>
    </p:spTree>
    <p:extLst>
      <p:ext uri="{BB962C8B-B14F-4D97-AF65-F5344CB8AC3E}">
        <p14:creationId xmlns:p14="http://schemas.microsoft.com/office/powerpoint/2010/main" val="2756042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69600" y="109768"/>
            <a:ext cx="7516800" cy="1104800"/>
          </a:xfrm>
          <a:prstGeom prst="rect">
            <a:avLst/>
          </a:prstGeom>
        </p:spPr>
        <p:txBody>
          <a:bodyPr spcFirstLastPara="1" vert="horz" wrap="square" lIns="121900" tIns="121900" rIns="121900" bIns="121900" rtlCol="0" anchor="b" anchorCtr="0">
            <a:normAutofit/>
          </a:bodyPr>
          <a:lstStyle/>
          <a:p>
            <a:pPr algn="l">
              <a:spcBef>
                <a:spcPts val="0"/>
              </a:spcBef>
            </a:pPr>
            <a:r>
              <a:rPr lang="en" dirty="0"/>
              <a:t>Injured turtle?</a:t>
            </a:r>
            <a:endParaRPr dirty="0"/>
          </a:p>
        </p:txBody>
      </p:sp>
      <p:sp>
        <p:nvSpPr>
          <p:cNvPr id="55" name="Google Shape;55;p13"/>
          <p:cNvSpPr txBox="1">
            <a:spLocks noGrp="1"/>
          </p:cNvSpPr>
          <p:nvPr>
            <p:ph type="subTitle" idx="1"/>
          </p:nvPr>
        </p:nvSpPr>
        <p:spPr>
          <a:xfrm>
            <a:off x="427799" y="1233725"/>
            <a:ext cx="6650333" cy="5194942"/>
          </a:xfrm>
          <a:prstGeom prst="rect">
            <a:avLst/>
          </a:prstGeom>
        </p:spPr>
        <p:txBody>
          <a:bodyPr spcFirstLastPara="1" vert="horz" wrap="square" lIns="121900" tIns="121900" rIns="121900" bIns="121900" rtlCol="0" anchor="t" anchorCtr="0">
            <a:normAutofit fontScale="77500" lnSpcReduction="20000"/>
          </a:bodyPr>
          <a:lstStyle/>
          <a:p>
            <a:pPr marL="609585" indent="-478355" algn="l">
              <a:lnSpc>
                <a:spcPct val="120000"/>
              </a:lnSpc>
              <a:spcBef>
                <a:spcPts val="0"/>
              </a:spcBef>
              <a:buClr>
                <a:schemeClr val="dk1"/>
              </a:buClr>
              <a:buSzPts val="2050"/>
              <a:buFont typeface="Roboto"/>
              <a:buAutoNum type="arabicPeriod"/>
            </a:pPr>
            <a:r>
              <a:rPr lang="en" sz="2733" b="1" dirty="0">
                <a:solidFill>
                  <a:schemeClr val="dk1"/>
                </a:solidFill>
                <a:highlight>
                  <a:schemeClr val="lt1"/>
                </a:highlight>
                <a:latin typeface="Roboto"/>
                <a:ea typeface="Roboto"/>
                <a:cs typeface="Roboto"/>
                <a:sym typeface="Roboto"/>
              </a:rPr>
              <a:t>Pull over</a:t>
            </a:r>
            <a:r>
              <a:rPr lang="en" sz="2733" dirty="0">
                <a:solidFill>
                  <a:schemeClr val="dk1"/>
                </a:solidFill>
                <a:highlight>
                  <a:schemeClr val="lt1"/>
                </a:highlight>
                <a:latin typeface="Roboto"/>
                <a:ea typeface="Roboto"/>
                <a:cs typeface="Roboto"/>
                <a:sym typeface="Roboto"/>
              </a:rPr>
              <a:t> in a safe location</a:t>
            </a:r>
            <a:endParaRPr sz="2733" dirty="0">
              <a:solidFill>
                <a:schemeClr val="dk1"/>
              </a:solidFill>
              <a:highlight>
                <a:schemeClr val="lt1"/>
              </a:highlight>
              <a:latin typeface="Roboto"/>
              <a:ea typeface="Roboto"/>
              <a:cs typeface="Roboto"/>
              <a:sym typeface="Roboto"/>
            </a:endParaRPr>
          </a:p>
          <a:p>
            <a:pPr marL="609585" indent="-478355" algn="l">
              <a:lnSpc>
                <a:spcPct val="120000"/>
              </a:lnSpc>
              <a:spcBef>
                <a:spcPts val="0"/>
              </a:spcBef>
              <a:buClr>
                <a:schemeClr val="dk1"/>
              </a:buClr>
              <a:buSzPts val="2050"/>
              <a:buFont typeface="Roboto"/>
              <a:buAutoNum type="arabicPeriod"/>
            </a:pPr>
            <a:r>
              <a:rPr lang="en" sz="2733" b="1" dirty="0">
                <a:solidFill>
                  <a:schemeClr val="dk1"/>
                </a:solidFill>
                <a:highlight>
                  <a:schemeClr val="lt1"/>
                </a:highlight>
                <a:latin typeface="Roboto"/>
                <a:ea typeface="Roboto"/>
                <a:cs typeface="Roboto"/>
                <a:sym typeface="Roboto"/>
              </a:rPr>
              <a:t>Collect </a:t>
            </a:r>
            <a:r>
              <a:rPr lang="en" sz="2733" dirty="0">
                <a:solidFill>
                  <a:schemeClr val="dk1"/>
                </a:solidFill>
                <a:highlight>
                  <a:schemeClr val="lt1"/>
                </a:highlight>
                <a:latin typeface="Roboto"/>
                <a:ea typeface="Roboto"/>
                <a:cs typeface="Roboto"/>
                <a:sym typeface="Roboto"/>
              </a:rPr>
              <a:t>the turtle</a:t>
            </a:r>
            <a:endParaRPr sz="2733" dirty="0">
              <a:solidFill>
                <a:schemeClr val="dk1"/>
              </a:solidFill>
              <a:highlight>
                <a:schemeClr val="lt1"/>
              </a:highlight>
              <a:latin typeface="Roboto"/>
              <a:ea typeface="Roboto"/>
              <a:cs typeface="Roboto"/>
              <a:sym typeface="Roboto"/>
            </a:endParaRPr>
          </a:p>
          <a:p>
            <a:pPr marL="609585" indent="-478355" algn="l">
              <a:lnSpc>
                <a:spcPct val="120000"/>
              </a:lnSpc>
              <a:spcBef>
                <a:spcPts val="0"/>
              </a:spcBef>
              <a:buClr>
                <a:schemeClr val="dk1"/>
              </a:buClr>
              <a:buSzPts val="2050"/>
              <a:buFont typeface="Roboto"/>
              <a:buAutoNum type="arabicPeriod"/>
            </a:pPr>
            <a:r>
              <a:rPr lang="en" sz="2733" b="1" dirty="0">
                <a:solidFill>
                  <a:schemeClr val="dk1"/>
                </a:solidFill>
                <a:highlight>
                  <a:schemeClr val="lt1"/>
                </a:highlight>
                <a:latin typeface="Roboto"/>
                <a:ea typeface="Roboto"/>
                <a:cs typeface="Roboto"/>
                <a:sym typeface="Roboto"/>
              </a:rPr>
              <a:t>Call or text </a:t>
            </a:r>
            <a:r>
              <a:rPr lang="en" sz="2733" b="1" dirty="0">
                <a:solidFill>
                  <a:srgbClr val="00714B"/>
                </a:solidFill>
                <a:highlight>
                  <a:schemeClr val="lt1"/>
                </a:highlight>
                <a:latin typeface="Roboto"/>
                <a:ea typeface="Roboto"/>
                <a:cs typeface="Roboto"/>
                <a:sym typeface="Roboto"/>
              </a:rPr>
              <a:t>Turtle Guardians </a:t>
            </a:r>
            <a:endParaRPr sz="2733" b="1" dirty="0">
              <a:solidFill>
                <a:srgbClr val="00714B"/>
              </a:solidFill>
              <a:highlight>
                <a:schemeClr val="lt1"/>
              </a:highlight>
              <a:latin typeface="Roboto"/>
              <a:ea typeface="Roboto"/>
              <a:cs typeface="Roboto"/>
              <a:sym typeface="Roboto"/>
            </a:endParaRPr>
          </a:p>
          <a:p>
            <a:pPr marL="609585" indent="-478355" algn="l">
              <a:lnSpc>
                <a:spcPct val="120000"/>
              </a:lnSpc>
              <a:spcBef>
                <a:spcPts val="0"/>
              </a:spcBef>
              <a:buClr>
                <a:schemeClr val="dk1"/>
              </a:buClr>
              <a:buSzPts val="2050"/>
              <a:buFont typeface="Roboto"/>
              <a:buAutoNum type="arabicPeriod"/>
            </a:pPr>
            <a:r>
              <a:rPr lang="en" sz="2733" b="1" dirty="0">
                <a:solidFill>
                  <a:schemeClr val="dk1"/>
                </a:solidFill>
                <a:highlight>
                  <a:schemeClr val="lt1"/>
                </a:highlight>
                <a:latin typeface="Roboto"/>
                <a:ea typeface="Roboto"/>
                <a:cs typeface="Roboto"/>
                <a:sym typeface="Roboto"/>
              </a:rPr>
              <a:t>Drop off </a:t>
            </a:r>
            <a:r>
              <a:rPr lang="en" sz="2733" dirty="0">
                <a:solidFill>
                  <a:schemeClr val="dk1"/>
                </a:solidFill>
                <a:highlight>
                  <a:schemeClr val="lt1"/>
                </a:highlight>
                <a:latin typeface="Roboto"/>
                <a:ea typeface="Roboto"/>
                <a:cs typeface="Roboto"/>
                <a:sym typeface="Roboto"/>
              </a:rPr>
              <a:t>the turtle in Haliburton</a:t>
            </a:r>
            <a:br>
              <a:rPr lang="en" sz="2733" dirty="0">
                <a:solidFill>
                  <a:schemeClr val="dk1"/>
                </a:solidFill>
                <a:highlight>
                  <a:schemeClr val="lt1"/>
                </a:highlight>
                <a:latin typeface="Roboto"/>
                <a:ea typeface="Roboto"/>
                <a:cs typeface="Roboto"/>
                <a:sym typeface="Roboto"/>
              </a:rPr>
            </a:br>
            <a:endParaRPr sz="2733" dirty="0">
              <a:solidFill>
                <a:schemeClr val="dk1"/>
              </a:solidFill>
              <a:highlight>
                <a:schemeClr val="lt1"/>
              </a:highlight>
              <a:latin typeface="Roboto"/>
              <a:ea typeface="Roboto"/>
              <a:cs typeface="Roboto"/>
              <a:sym typeface="Roboto"/>
            </a:endParaRPr>
          </a:p>
          <a:p>
            <a:pPr algn="l">
              <a:lnSpc>
                <a:spcPct val="120000"/>
              </a:lnSpc>
              <a:spcBef>
                <a:spcPts val="1200"/>
              </a:spcBef>
              <a:spcAft>
                <a:spcPts val="1200"/>
              </a:spcAft>
            </a:pPr>
            <a:r>
              <a:rPr lang="en" sz="2733" dirty="0">
                <a:solidFill>
                  <a:schemeClr val="dk1"/>
                </a:solidFill>
                <a:highlight>
                  <a:schemeClr val="lt1"/>
                </a:highlight>
                <a:latin typeface="Roboto"/>
                <a:ea typeface="Roboto"/>
                <a:cs typeface="Roboto"/>
                <a:sym typeface="Roboto"/>
              </a:rPr>
              <a:t>Keep an eye out in wet weather, and on the side of the roads during spring (nesting season).</a:t>
            </a:r>
          </a:p>
          <a:p>
            <a:pPr algn="l">
              <a:lnSpc>
                <a:spcPct val="120000"/>
              </a:lnSpc>
              <a:spcBef>
                <a:spcPts val="1200"/>
              </a:spcBef>
              <a:spcAft>
                <a:spcPts val="1200"/>
              </a:spcAft>
            </a:pPr>
            <a:r>
              <a:rPr lang="en-CA" sz="2800" b="1" dirty="0"/>
              <a:t>If you cannot stop</a:t>
            </a:r>
            <a:r>
              <a:rPr lang="en-CA" sz="2800" dirty="0"/>
              <a:t>: call or text Turtle Guardians.</a:t>
            </a:r>
            <a:br>
              <a:rPr lang="en-CA" sz="2800" dirty="0"/>
            </a:br>
            <a:br>
              <a:rPr lang="en-CA" sz="2800" dirty="0"/>
            </a:br>
            <a:r>
              <a:rPr lang="en-CA" sz="3600" dirty="0">
                <a:solidFill>
                  <a:srgbClr val="00714B"/>
                </a:solidFill>
              </a:rPr>
              <a:t>Phone		705-457-1222</a:t>
            </a:r>
            <a:br>
              <a:rPr lang="en-CA" sz="3600" dirty="0">
                <a:solidFill>
                  <a:srgbClr val="00714B"/>
                </a:solidFill>
              </a:rPr>
            </a:br>
            <a:r>
              <a:rPr lang="en-CA" sz="3600" dirty="0">
                <a:solidFill>
                  <a:srgbClr val="00714B"/>
                </a:solidFill>
              </a:rPr>
              <a:t>SMS/Text	705-854-2888</a:t>
            </a:r>
            <a:endParaRPr lang="en-CA" sz="2800" dirty="0"/>
          </a:p>
          <a:p>
            <a:pPr algn="l">
              <a:lnSpc>
                <a:spcPct val="120000"/>
              </a:lnSpc>
              <a:spcBef>
                <a:spcPts val="1200"/>
              </a:spcBef>
              <a:spcAft>
                <a:spcPts val="1200"/>
              </a:spcAft>
            </a:pPr>
            <a:endParaRPr sz="2733" dirty="0">
              <a:solidFill>
                <a:schemeClr val="dk1"/>
              </a:solidFill>
              <a:highlight>
                <a:schemeClr val="lt1"/>
              </a:highlight>
              <a:latin typeface="Roboto"/>
              <a:ea typeface="Roboto"/>
              <a:cs typeface="Roboto"/>
              <a:sym typeface="Roboto"/>
            </a:endParaRPr>
          </a:p>
        </p:txBody>
      </p:sp>
      <p:pic>
        <p:nvPicPr>
          <p:cNvPr id="56" name="Google Shape;56;p13"/>
          <p:cNvPicPr preferRelativeResize="0"/>
          <p:nvPr/>
        </p:nvPicPr>
        <p:blipFill>
          <a:blip r:embed="rId3">
            <a:alphaModFix/>
          </a:blip>
          <a:stretch>
            <a:fillRect/>
          </a:stretch>
        </p:blipFill>
        <p:spPr>
          <a:xfrm>
            <a:off x="7201366" y="493135"/>
            <a:ext cx="3847633" cy="1442867"/>
          </a:xfrm>
          <a:prstGeom prst="rect">
            <a:avLst/>
          </a:prstGeom>
          <a:noFill/>
          <a:ln>
            <a:noFill/>
          </a:ln>
        </p:spPr>
      </p:pic>
      <p:pic>
        <p:nvPicPr>
          <p:cNvPr id="57" name="Google Shape;57;p13"/>
          <p:cNvPicPr preferRelativeResize="0"/>
          <p:nvPr/>
        </p:nvPicPr>
        <p:blipFill>
          <a:blip r:embed="rId4">
            <a:alphaModFix/>
          </a:blip>
          <a:stretch>
            <a:fillRect/>
          </a:stretch>
        </p:blipFill>
        <p:spPr>
          <a:xfrm>
            <a:off x="7201369" y="2000357"/>
            <a:ext cx="4309235" cy="3308043"/>
          </a:xfrm>
          <a:prstGeom prst="rect">
            <a:avLst/>
          </a:prstGeom>
          <a:noFill/>
          <a:ln>
            <a:noFill/>
          </a:ln>
        </p:spPr>
      </p:pic>
      <p:sp>
        <p:nvSpPr>
          <p:cNvPr id="58" name="Google Shape;58;p13"/>
          <p:cNvSpPr/>
          <p:nvPr/>
        </p:nvSpPr>
        <p:spPr>
          <a:xfrm>
            <a:off x="9795300" y="3817492"/>
            <a:ext cx="276400" cy="2740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59" name="Google Shape;59;p13"/>
          <p:cNvSpPr txBox="1"/>
          <p:nvPr/>
        </p:nvSpPr>
        <p:spPr>
          <a:xfrm>
            <a:off x="7201367" y="5308401"/>
            <a:ext cx="4309200" cy="1120266"/>
          </a:xfrm>
          <a:prstGeom prst="rect">
            <a:avLst/>
          </a:prstGeom>
          <a:noFill/>
          <a:ln>
            <a:noFill/>
          </a:ln>
        </p:spPr>
        <p:txBody>
          <a:bodyPr spcFirstLastPara="1" wrap="square" lIns="121900" tIns="121900" rIns="121900" bIns="121900" anchor="t" anchorCtr="0">
            <a:spAutoFit/>
          </a:bodyPr>
          <a:lstStyle/>
          <a:p>
            <a:pPr>
              <a:lnSpc>
                <a:spcPct val="115000"/>
              </a:lnSpc>
              <a:spcAft>
                <a:spcPts val="2400"/>
              </a:spcAft>
            </a:pPr>
            <a:r>
              <a:rPr lang="en" sz="1600" b="1">
                <a:solidFill>
                  <a:srgbClr val="00714B"/>
                </a:solidFill>
              </a:rPr>
              <a:t>235 Highland St. Lower Level. </a:t>
            </a:r>
            <a:br>
              <a:rPr lang="en" sz="1600" b="1">
                <a:solidFill>
                  <a:srgbClr val="00714B"/>
                </a:solidFill>
              </a:rPr>
            </a:br>
            <a:r>
              <a:rPr lang="en" sz="1600" b="1" i="1">
                <a:solidFill>
                  <a:schemeClr val="dk1"/>
                </a:solidFill>
              </a:rPr>
              <a:t>(right next to Pet Value)</a:t>
            </a:r>
            <a:endParaRPr sz="1467" b="1">
              <a:solidFill>
                <a:srgbClr val="00714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A682-9412-E042-B5CB-43A57646B3E0}"/>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0F97B567-433D-0740-8A31-729840416AD8}"/>
              </a:ext>
            </a:extLst>
          </p:cNvPr>
          <p:cNvSpPr>
            <a:spLocks noGrp="1"/>
          </p:cNvSpPr>
          <p:nvPr>
            <p:ph type="sldNum" sz="quarter" idx="12"/>
          </p:nvPr>
        </p:nvSpPr>
        <p:spPr/>
        <p:txBody>
          <a:bodyPr/>
          <a:lstStyle/>
          <a:p>
            <a:fld id="{31FE682B-10F6-CB4C-B133-4AE2DBDCB8DC}" type="slidenum">
              <a:rPr lang="en-US" smtClean="0"/>
              <a:t>19</a:t>
            </a:fld>
            <a:endParaRPr lang="en-US"/>
          </a:p>
        </p:txBody>
      </p:sp>
      <p:pic>
        <p:nvPicPr>
          <p:cNvPr id="6" name="Picture 5">
            <a:extLst>
              <a:ext uri="{FF2B5EF4-FFF2-40B4-BE49-F238E27FC236}">
                <a16:creationId xmlns:a16="http://schemas.microsoft.com/office/drawing/2014/main" id="{5E38E91D-3260-3740-ACBC-B412F0C0E773}"/>
              </a:ext>
            </a:extLst>
          </p:cNvPr>
          <p:cNvPicPr>
            <a:picLocks noChangeAspect="1"/>
          </p:cNvPicPr>
          <p:nvPr/>
        </p:nvPicPr>
        <p:blipFill>
          <a:blip r:embed="rId2"/>
          <a:stretch>
            <a:fillRect/>
          </a:stretch>
        </p:blipFill>
        <p:spPr>
          <a:xfrm rot="5400000">
            <a:off x="3165897" y="1470991"/>
            <a:ext cx="5459896" cy="4094922"/>
          </a:xfrm>
          <a:prstGeom prst="rect">
            <a:avLst/>
          </a:prstGeom>
        </p:spPr>
      </p:pic>
    </p:spTree>
    <p:extLst>
      <p:ext uri="{BB962C8B-B14F-4D97-AF65-F5344CB8AC3E}">
        <p14:creationId xmlns:p14="http://schemas.microsoft.com/office/powerpoint/2010/main" val="264314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E916BE1-326F-EA4C-A14A-033F14E575D6}"/>
              </a:ext>
            </a:extLst>
          </p:cNvPr>
          <p:cNvSpPr>
            <a:spLocks noGrp="1"/>
          </p:cNvSpPr>
          <p:nvPr>
            <p:ph type="sldNum" sz="quarter" idx="12"/>
          </p:nvPr>
        </p:nvSpPr>
        <p:spPr/>
        <p:txBody>
          <a:bodyPr/>
          <a:lstStyle/>
          <a:p>
            <a:fld id="{31FE682B-10F6-CB4C-B133-4AE2DBDCB8DC}" type="slidenum">
              <a:rPr lang="en-US" smtClean="0"/>
              <a:t>2</a:t>
            </a:fld>
            <a:endParaRPr lang="en-US"/>
          </a:p>
        </p:txBody>
      </p:sp>
      <p:graphicFrame>
        <p:nvGraphicFramePr>
          <p:cNvPr id="4" name="Diagram 3">
            <a:extLst>
              <a:ext uri="{FF2B5EF4-FFF2-40B4-BE49-F238E27FC236}">
                <a16:creationId xmlns:a16="http://schemas.microsoft.com/office/drawing/2014/main" id="{F4FB1CA1-9A30-8441-BF46-C9E1824BC827}"/>
              </a:ext>
            </a:extLst>
          </p:cNvPr>
          <p:cNvGraphicFramePr/>
          <p:nvPr>
            <p:extLst>
              <p:ext uri="{D42A27DB-BD31-4B8C-83A1-F6EECF244321}">
                <p14:modId xmlns:p14="http://schemas.microsoft.com/office/powerpoint/2010/main" val="1500509211"/>
              </p:ext>
            </p:extLst>
          </p:nvPr>
        </p:nvGraphicFramePr>
        <p:xfrm>
          <a:off x="257331" y="134911"/>
          <a:ext cx="11677337" cy="6588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9939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D3E03-87CF-214C-A0C7-C25D53217D07}"/>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7A2C1D7-B0C5-7249-A416-D2BE1FE3E13F}"/>
              </a:ext>
            </a:extLst>
          </p:cNvPr>
          <p:cNvSpPr>
            <a:spLocks noGrp="1"/>
          </p:cNvSpPr>
          <p:nvPr>
            <p:ph idx="1"/>
          </p:nvPr>
        </p:nvSpPr>
        <p:spPr>
          <a:xfrm>
            <a:off x="677334" y="1323837"/>
            <a:ext cx="8596668" cy="4922246"/>
          </a:xfrm>
        </p:spPr>
        <p:txBody>
          <a:bodyPr>
            <a:normAutofit fontScale="32500" lnSpcReduction="20000"/>
          </a:bodyPr>
          <a:lstStyle/>
          <a:p>
            <a:pPr marL="304800" lvl="0" indent="-304800">
              <a:lnSpc>
                <a:spcPct val="115000"/>
              </a:lnSpc>
              <a:spcBef>
                <a:spcPts val="1200"/>
              </a:spcBef>
              <a:buClr>
                <a:schemeClr val="dk1"/>
              </a:buClr>
              <a:buSzPct val="100000"/>
              <a:buNone/>
            </a:pPr>
            <a:r>
              <a:rPr lang="en-CA" sz="3000" dirty="0">
                <a:solidFill>
                  <a:schemeClr val="dk1"/>
                </a:solidFill>
                <a:latin typeface="Arial"/>
                <a:ea typeface="Arial"/>
                <a:cs typeface="Arial"/>
                <a:sym typeface="Arial"/>
              </a:rPr>
              <a:t>Blakley, J., Bram, N., Vella, K., Marty, J., </a:t>
            </a:r>
            <a:r>
              <a:rPr lang="en-CA" sz="3000" dirty="0" err="1">
                <a:solidFill>
                  <a:schemeClr val="dk1"/>
                </a:solidFill>
                <a:latin typeface="Arial"/>
                <a:ea typeface="Arial"/>
                <a:cs typeface="Arial"/>
                <a:sym typeface="Arial"/>
              </a:rPr>
              <a:t>Nwanekezie</a:t>
            </a:r>
            <a:r>
              <a:rPr lang="en-CA" sz="3000" dirty="0">
                <a:solidFill>
                  <a:schemeClr val="dk1"/>
                </a:solidFill>
                <a:latin typeface="Arial"/>
                <a:ea typeface="Arial"/>
                <a:cs typeface="Arial"/>
                <a:sym typeface="Arial"/>
              </a:rPr>
              <a:t>, K., &amp; </a:t>
            </a:r>
            <a:r>
              <a:rPr lang="en-CA" sz="3000" dirty="0" err="1">
                <a:solidFill>
                  <a:schemeClr val="dk1"/>
                </a:solidFill>
                <a:latin typeface="Arial"/>
                <a:ea typeface="Arial"/>
                <a:cs typeface="Arial"/>
                <a:sym typeface="Arial"/>
              </a:rPr>
              <a:t>Federoff</a:t>
            </a:r>
            <a:r>
              <a:rPr lang="en-CA" sz="3000" dirty="0">
                <a:solidFill>
                  <a:schemeClr val="dk1"/>
                </a:solidFill>
                <a:latin typeface="Arial"/>
                <a:ea typeface="Arial"/>
                <a:cs typeface="Arial"/>
                <a:sym typeface="Arial"/>
              </a:rPr>
              <a:t>, K. (2020). </a:t>
            </a:r>
            <a:r>
              <a:rPr lang="en-CA" sz="3000" i="1" dirty="0">
                <a:solidFill>
                  <a:schemeClr val="dk1"/>
                </a:solidFill>
                <a:latin typeface="Arial"/>
                <a:ea typeface="Arial"/>
                <a:cs typeface="Arial"/>
                <a:sym typeface="Arial"/>
              </a:rPr>
              <a:t>Lessons Learned, Best Practices and Critical Gaps in Regional Environmental Assessment: A Synthesis of Canadian and International Literature</a:t>
            </a:r>
            <a:r>
              <a:rPr lang="en-CA" sz="3000" dirty="0">
                <a:solidFill>
                  <a:schemeClr val="dk1"/>
                </a:solidFill>
                <a:latin typeface="Arial"/>
                <a:ea typeface="Arial"/>
                <a:cs typeface="Arial"/>
                <a:sym typeface="Arial"/>
              </a:rPr>
              <a:t>.</a:t>
            </a:r>
          </a:p>
          <a:p>
            <a:pPr marL="304800" indent="-304800">
              <a:lnSpc>
                <a:spcPct val="115000"/>
              </a:lnSpc>
              <a:spcBef>
                <a:spcPts val="1200"/>
              </a:spcBef>
              <a:buClr>
                <a:schemeClr val="dk1"/>
              </a:buClr>
              <a:buSzPct val="100000"/>
              <a:buNone/>
            </a:pPr>
            <a:r>
              <a:rPr lang="en-US" sz="3200" dirty="0"/>
              <a:t>Cavanagh N, </a:t>
            </a:r>
            <a:r>
              <a:rPr lang="en-US" sz="3200" dirty="0" err="1"/>
              <a:t>Nordin</a:t>
            </a:r>
            <a:r>
              <a:rPr lang="en-US" sz="3200" dirty="0"/>
              <a:t> RN, </a:t>
            </a:r>
            <a:r>
              <a:rPr lang="en-US" sz="3200" dirty="0" err="1"/>
              <a:t>Pommen</a:t>
            </a:r>
            <a:r>
              <a:rPr lang="en-US" sz="3200" dirty="0"/>
              <a:t> LW, and Swain LG. 1998. Guidelines for Interpreting Water Quality Data: Field Test Edition (Version 1.0). Prepared by the Ministry of Environment, Lands and Parks Water Quality Branch for the Aquatic Ecosystems Task Force Resources Inventory Committee. Victoria British Columbia: The Province of British Columbia. </a:t>
            </a:r>
            <a:endParaRPr lang="en-CA" sz="3000" dirty="0">
              <a:solidFill>
                <a:schemeClr val="dk1"/>
              </a:solidFill>
              <a:latin typeface="Arial"/>
              <a:ea typeface="Arial"/>
              <a:cs typeface="Arial"/>
              <a:sym typeface="Arial"/>
            </a:endParaRPr>
          </a:p>
          <a:p>
            <a:pPr marL="304800" lvl="0" indent="-304800">
              <a:lnSpc>
                <a:spcPct val="115000"/>
              </a:lnSpc>
              <a:spcBef>
                <a:spcPts val="1200"/>
              </a:spcBef>
              <a:buClr>
                <a:schemeClr val="dk1"/>
              </a:buClr>
              <a:buSzPct val="100000"/>
              <a:buNone/>
            </a:pPr>
            <a:r>
              <a:rPr lang="en-CA" sz="3000" dirty="0">
                <a:solidFill>
                  <a:schemeClr val="dk1"/>
                </a:solidFill>
                <a:latin typeface="Arial"/>
                <a:ea typeface="Arial"/>
                <a:cs typeface="Arial"/>
                <a:sym typeface="Arial"/>
              </a:rPr>
              <a:t>Eimers C. (2016). Cumulative Effects Assessment and Monitoring in the Muskoka Watershed. Waterloo, ON: Canadian Water Network. Available from: </a:t>
            </a:r>
            <a:r>
              <a:rPr lang="en-CA" sz="3000" dirty="0">
                <a:solidFill>
                  <a:schemeClr val="dk1"/>
                </a:solidFill>
                <a:latin typeface="Arial"/>
                <a:ea typeface="Arial"/>
                <a:cs typeface="Arial"/>
                <a:sym typeface="Arial"/>
                <a:hlinkClick r:id="rId2"/>
              </a:rPr>
              <a:t>https://cwn-rce.ca/wp-content/uploads/2013/12/CWN-EN-Muskoka-2016-Web.pdf</a:t>
            </a:r>
            <a:r>
              <a:rPr lang="en-CA" sz="3000" dirty="0">
                <a:solidFill>
                  <a:schemeClr val="dk1"/>
                </a:solidFill>
                <a:latin typeface="Arial"/>
                <a:ea typeface="Arial"/>
                <a:cs typeface="Arial"/>
                <a:sym typeface="Arial"/>
              </a:rPr>
              <a:t>.</a:t>
            </a:r>
          </a:p>
          <a:p>
            <a:pPr marL="304800" lvl="0" indent="-304800">
              <a:lnSpc>
                <a:spcPct val="115000"/>
              </a:lnSpc>
              <a:spcBef>
                <a:spcPts val="1200"/>
              </a:spcBef>
              <a:buClr>
                <a:schemeClr val="dk1"/>
              </a:buClr>
              <a:buSzPct val="100000"/>
              <a:buNone/>
            </a:pPr>
            <a:r>
              <a:rPr lang="en-CA" sz="3000" dirty="0" err="1">
                <a:solidFill>
                  <a:schemeClr val="dk1"/>
                </a:solidFill>
                <a:latin typeface="Arial"/>
                <a:ea typeface="Arial"/>
                <a:cs typeface="Arial"/>
                <a:sym typeface="Arial"/>
              </a:rPr>
              <a:t>Gov</a:t>
            </a:r>
            <a:r>
              <a:rPr lang="en-CA" sz="3000" dirty="0">
                <a:solidFill>
                  <a:schemeClr val="dk1"/>
                </a:solidFill>
                <a:latin typeface="Arial"/>
                <a:ea typeface="Arial"/>
                <a:cs typeface="Arial"/>
                <a:sym typeface="Arial"/>
              </a:rPr>
              <a:t> BC [Government of British Columbia]. (2020a). Understanding Cumulative Effects in the Elk Valley. Victoria: Government of British Columbia. Accessed Nov 3, 2021. Available from: </a:t>
            </a:r>
            <a:r>
              <a:rPr lang="en-CA" sz="3000" u="sng" dirty="0">
                <a:solidFill>
                  <a:schemeClr val="hlink"/>
                </a:solidFill>
                <a:latin typeface="Arial"/>
                <a:ea typeface="Arial"/>
                <a:cs typeface="Arial"/>
                <a:sym typeface="Arial"/>
                <a:hlinkClick r:id="rId3"/>
              </a:rPr>
              <a:t>https://www2.gov.bc.ca/gov/content/environment/natural-resource-stewardship/cumulative-effects-framework/regional-assessments/kootenay-boundary/elk-valley-cemf</a:t>
            </a:r>
            <a:r>
              <a:rPr lang="en-CA" sz="3000" dirty="0">
                <a:solidFill>
                  <a:schemeClr val="dk1"/>
                </a:solidFill>
                <a:latin typeface="Arial"/>
                <a:ea typeface="Arial"/>
                <a:cs typeface="Arial"/>
                <a:sym typeface="Arial"/>
              </a:rPr>
              <a:t>.</a:t>
            </a:r>
          </a:p>
          <a:p>
            <a:pPr marL="304800" lvl="0" indent="-304800">
              <a:lnSpc>
                <a:spcPct val="115000"/>
              </a:lnSpc>
              <a:spcBef>
                <a:spcPts val="1200"/>
              </a:spcBef>
              <a:buClr>
                <a:schemeClr val="dk1"/>
              </a:buClr>
              <a:buSzPct val="100000"/>
              <a:buNone/>
            </a:pPr>
            <a:r>
              <a:rPr lang="en-CA" sz="3000" dirty="0" err="1">
                <a:solidFill>
                  <a:schemeClr val="dk1"/>
                </a:solidFill>
                <a:latin typeface="Arial"/>
                <a:ea typeface="Arial"/>
                <a:cs typeface="Arial"/>
                <a:sym typeface="Arial"/>
              </a:rPr>
              <a:t>Gov</a:t>
            </a:r>
            <a:r>
              <a:rPr lang="en-CA" sz="3000" dirty="0">
                <a:solidFill>
                  <a:schemeClr val="dk1"/>
                </a:solidFill>
                <a:latin typeface="Arial"/>
                <a:ea typeface="Arial"/>
                <a:cs typeface="Arial"/>
                <a:sym typeface="Arial"/>
              </a:rPr>
              <a:t> BC. (2020b). Enhancing Wildlife and Ecosystem Health with Road Rehabilitation. Victoria: Government of British Columbia. Accessed Nov 3, 2021.Available from: </a:t>
            </a:r>
            <a:r>
              <a:rPr lang="en-CA" sz="3000" u="sng" dirty="0">
                <a:solidFill>
                  <a:schemeClr val="hlink"/>
                </a:solidFill>
                <a:latin typeface="Arial"/>
                <a:ea typeface="Arial"/>
                <a:cs typeface="Arial"/>
                <a:sym typeface="Arial"/>
                <a:hlinkClick r:id="rId4"/>
              </a:rPr>
              <a:t>https://www2.gov.bc.ca/assets/gov/environment/natural-resource-stewardship/cumulative-effects/cemf_elkvalleyinfographics_roadrestoration_v03_01.pdf</a:t>
            </a:r>
            <a:r>
              <a:rPr lang="en-CA" sz="3000" dirty="0">
                <a:solidFill>
                  <a:schemeClr val="dk1"/>
                </a:solidFill>
                <a:latin typeface="Arial"/>
                <a:ea typeface="Arial"/>
                <a:cs typeface="Arial"/>
                <a:sym typeface="Arial"/>
              </a:rPr>
              <a:t>. </a:t>
            </a:r>
          </a:p>
          <a:p>
            <a:pPr marL="304800" lvl="0" indent="-304800">
              <a:lnSpc>
                <a:spcPct val="115000"/>
              </a:lnSpc>
              <a:spcBef>
                <a:spcPts val="1200"/>
              </a:spcBef>
              <a:buClr>
                <a:schemeClr val="dk1"/>
              </a:buClr>
              <a:buSzPct val="100000"/>
              <a:buNone/>
            </a:pPr>
            <a:r>
              <a:rPr lang="en-CA" sz="3000" dirty="0" err="1">
                <a:solidFill>
                  <a:schemeClr val="dk1"/>
                </a:solidFill>
                <a:latin typeface="Arial"/>
                <a:ea typeface="Arial"/>
                <a:cs typeface="Arial"/>
                <a:sym typeface="Arial"/>
              </a:rPr>
              <a:t>Gov</a:t>
            </a:r>
            <a:r>
              <a:rPr lang="en-CA" sz="3000" dirty="0">
                <a:solidFill>
                  <a:schemeClr val="dk1"/>
                </a:solidFill>
                <a:latin typeface="Arial"/>
                <a:ea typeface="Arial"/>
                <a:cs typeface="Arial"/>
                <a:sym typeface="Arial"/>
              </a:rPr>
              <a:t> BC.. (2021). Elk Valley Cumulative Effects Management Framework. Victoria: Government of British Columbia. Accessed Nov 3, 2021. Available from: https://www2.gov.bc.ca/</a:t>
            </a:r>
            <a:r>
              <a:rPr lang="en-CA" sz="3000" dirty="0" err="1">
                <a:solidFill>
                  <a:schemeClr val="dk1"/>
                </a:solidFill>
                <a:latin typeface="Arial"/>
                <a:ea typeface="Arial"/>
                <a:cs typeface="Arial"/>
                <a:sym typeface="Arial"/>
              </a:rPr>
              <a:t>gov</a:t>
            </a:r>
            <a:r>
              <a:rPr lang="en-CA" sz="3000" dirty="0">
                <a:solidFill>
                  <a:schemeClr val="dk1"/>
                </a:solidFill>
                <a:latin typeface="Arial"/>
                <a:ea typeface="Arial"/>
                <a:cs typeface="Arial"/>
                <a:sym typeface="Arial"/>
              </a:rPr>
              <a:t>/content/environment/natural-resource-stewardship/cumulative-effects-framework/regional-assessments/</a:t>
            </a:r>
            <a:r>
              <a:rPr lang="en-CA" sz="3000" dirty="0" err="1">
                <a:solidFill>
                  <a:schemeClr val="dk1"/>
                </a:solidFill>
                <a:latin typeface="Arial"/>
                <a:ea typeface="Arial"/>
                <a:cs typeface="Arial"/>
                <a:sym typeface="Arial"/>
              </a:rPr>
              <a:t>kootenay</a:t>
            </a:r>
            <a:r>
              <a:rPr lang="en-CA" sz="3000" dirty="0">
                <a:solidFill>
                  <a:schemeClr val="dk1"/>
                </a:solidFill>
                <a:latin typeface="Arial"/>
                <a:ea typeface="Arial"/>
                <a:cs typeface="Arial"/>
                <a:sym typeface="Arial"/>
              </a:rPr>
              <a:t>-boundary/elk-valley-</a:t>
            </a:r>
            <a:r>
              <a:rPr lang="en-CA" sz="3000" dirty="0" err="1">
                <a:solidFill>
                  <a:schemeClr val="dk1"/>
                </a:solidFill>
                <a:latin typeface="Arial"/>
                <a:ea typeface="Arial"/>
                <a:cs typeface="Arial"/>
                <a:sym typeface="Arial"/>
              </a:rPr>
              <a:t>cemf</a:t>
            </a:r>
            <a:r>
              <a:rPr lang="en-CA" sz="3000" dirty="0">
                <a:solidFill>
                  <a:schemeClr val="dk1"/>
                </a:solidFill>
                <a:latin typeface="Arial"/>
                <a:ea typeface="Arial"/>
                <a:cs typeface="Arial"/>
                <a:sym typeface="Arial"/>
              </a:rPr>
              <a:t>.</a:t>
            </a:r>
          </a:p>
          <a:p>
            <a:pPr marL="304800" lvl="0" indent="-304800">
              <a:lnSpc>
                <a:spcPct val="115000"/>
              </a:lnSpc>
              <a:spcBef>
                <a:spcPts val="1200"/>
              </a:spcBef>
              <a:buClr>
                <a:schemeClr val="dk1"/>
              </a:buClr>
              <a:buSzPct val="100000"/>
              <a:buNone/>
            </a:pPr>
            <a:r>
              <a:rPr lang="en-CA" sz="3000" dirty="0">
                <a:solidFill>
                  <a:schemeClr val="dk1"/>
                </a:solidFill>
                <a:latin typeface="Arial"/>
                <a:ea typeface="Arial"/>
                <a:cs typeface="Arial"/>
                <a:sym typeface="Arial"/>
              </a:rPr>
              <a:t>IAA [Impact Assessment Agency]. (2021). Regional Assessment Under the Impact Assessment Act. Ottawa: Government of Canada. Last modified March 11, 2021. Available from: </a:t>
            </a:r>
            <a:r>
              <a:rPr lang="en-CA" sz="3000" u="sng" dirty="0">
                <a:solidFill>
                  <a:schemeClr val="hlink"/>
                </a:solidFill>
                <a:latin typeface="Arial"/>
                <a:ea typeface="Arial"/>
                <a:cs typeface="Arial"/>
                <a:sym typeface="Arial"/>
                <a:hlinkClick r:id="rId5"/>
              </a:rPr>
              <a:t>https://www.canada.ca/en/impact-assessment-agency/services/policy-guidance/regional-assessment-impact-assessment-act.html</a:t>
            </a:r>
            <a:r>
              <a:rPr lang="en-CA" sz="3000" dirty="0">
                <a:solidFill>
                  <a:schemeClr val="dk1"/>
                </a:solidFill>
                <a:latin typeface="Arial"/>
                <a:ea typeface="Arial"/>
                <a:cs typeface="Arial"/>
                <a:sym typeface="Arial"/>
              </a:rPr>
              <a:t>.</a:t>
            </a:r>
          </a:p>
          <a:p>
            <a:pPr marL="304800" lvl="0" indent="-304800">
              <a:lnSpc>
                <a:spcPct val="115000"/>
              </a:lnSpc>
              <a:spcBef>
                <a:spcPts val="1200"/>
              </a:spcBef>
              <a:buClr>
                <a:schemeClr val="dk1"/>
              </a:buClr>
              <a:buSzPct val="100000"/>
              <a:buNone/>
            </a:pPr>
            <a:r>
              <a:rPr lang="en-CA" sz="3000" dirty="0">
                <a:solidFill>
                  <a:schemeClr val="dk1"/>
                </a:solidFill>
                <a:latin typeface="Arial"/>
                <a:ea typeface="Arial"/>
                <a:cs typeface="Arial"/>
                <a:sym typeface="Arial"/>
              </a:rPr>
              <a:t>Noble, B. (2021). </a:t>
            </a:r>
            <a:r>
              <a:rPr lang="en-CA" sz="3000" i="1" dirty="0">
                <a:solidFill>
                  <a:schemeClr val="dk1"/>
                </a:solidFill>
                <a:latin typeface="Arial"/>
                <a:ea typeface="Arial"/>
                <a:cs typeface="Arial"/>
                <a:sym typeface="Arial"/>
              </a:rPr>
              <a:t>Introduction to Environmental Assessment: A Guide to Principles and Practices</a:t>
            </a:r>
            <a:r>
              <a:rPr lang="en-CA" sz="3000" dirty="0">
                <a:solidFill>
                  <a:schemeClr val="dk1"/>
                </a:solidFill>
                <a:latin typeface="Arial"/>
                <a:ea typeface="Arial"/>
                <a:cs typeface="Arial"/>
                <a:sym typeface="Arial"/>
              </a:rPr>
              <a:t> (4th ed.). Don Mills: Oxford University Press.  </a:t>
            </a:r>
          </a:p>
          <a:p>
            <a:endParaRPr lang="en-US" dirty="0"/>
          </a:p>
        </p:txBody>
      </p:sp>
      <p:sp>
        <p:nvSpPr>
          <p:cNvPr id="4" name="Slide Number Placeholder 3">
            <a:extLst>
              <a:ext uri="{FF2B5EF4-FFF2-40B4-BE49-F238E27FC236}">
                <a16:creationId xmlns:a16="http://schemas.microsoft.com/office/drawing/2014/main" id="{D3C8D1C5-7CD5-D24A-A99F-6FEB7EDE1E33}"/>
              </a:ext>
            </a:extLst>
          </p:cNvPr>
          <p:cNvSpPr>
            <a:spLocks noGrp="1"/>
          </p:cNvSpPr>
          <p:nvPr>
            <p:ph type="sldNum" sz="quarter" idx="12"/>
          </p:nvPr>
        </p:nvSpPr>
        <p:spPr/>
        <p:txBody>
          <a:bodyPr/>
          <a:lstStyle/>
          <a:p>
            <a:fld id="{31FE682B-10F6-CB4C-B133-4AE2DBDCB8DC}" type="slidenum">
              <a:rPr lang="en-US" smtClean="0"/>
              <a:t>20</a:t>
            </a:fld>
            <a:endParaRPr lang="en-US"/>
          </a:p>
        </p:txBody>
      </p:sp>
    </p:spTree>
    <p:extLst>
      <p:ext uri="{BB962C8B-B14F-4D97-AF65-F5344CB8AC3E}">
        <p14:creationId xmlns:p14="http://schemas.microsoft.com/office/powerpoint/2010/main" val="1055670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8656B8C-BBF4-7E40-AC55-60A20A462956}"/>
              </a:ext>
            </a:extLst>
          </p:cNvPr>
          <p:cNvSpPr>
            <a:spLocks noGrp="1"/>
          </p:cNvSpPr>
          <p:nvPr>
            <p:ph idx="1"/>
          </p:nvPr>
        </p:nvSpPr>
        <p:spPr>
          <a:xfrm>
            <a:off x="838200" y="1270860"/>
            <a:ext cx="10515600" cy="5587139"/>
          </a:xfrm>
        </p:spPr>
        <p:txBody>
          <a:bodyPr>
            <a:normAutofit/>
          </a:bodyPr>
          <a:lstStyle/>
          <a:p>
            <a:pPr marL="457200" lvl="1" indent="0">
              <a:buNone/>
            </a:pPr>
            <a:endParaRPr lang="en-US" dirty="0"/>
          </a:p>
          <a:p>
            <a:pPr lvl="1"/>
            <a:endParaRPr lang="en-US" dirty="0"/>
          </a:p>
          <a:p>
            <a:pPr lvl="1"/>
            <a:endParaRPr lang="en-US" dirty="0"/>
          </a:p>
        </p:txBody>
      </p:sp>
      <p:sp>
        <p:nvSpPr>
          <p:cNvPr id="8" name="Slide Number Placeholder 7">
            <a:extLst>
              <a:ext uri="{FF2B5EF4-FFF2-40B4-BE49-F238E27FC236}">
                <a16:creationId xmlns:a16="http://schemas.microsoft.com/office/drawing/2014/main" id="{0C8A37D2-4286-BF4B-966D-9BD7DF00C66A}"/>
              </a:ext>
            </a:extLst>
          </p:cNvPr>
          <p:cNvSpPr>
            <a:spLocks noGrp="1"/>
          </p:cNvSpPr>
          <p:nvPr>
            <p:ph type="sldNum" sz="quarter" idx="12"/>
          </p:nvPr>
        </p:nvSpPr>
        <p:spPr/>
        <p:txBody>
          <a:bodyPr/>
          <a:lstStyle/>
          <a:p>
            <a:fld id="{31FE682B-10F6-CB4C-B133-4AE2DBDCB8DC}" type="slidenum">
              <a:rPr lang="en-US" smtClean="0"/>
              <a:t>21</a:t>
            </a:fld>
            <a:endParaRPr lang="en-US"/>
          </a:p>
        </p:txBody>
      </p:sp>
      <p:graphicFrame>
        <p:nvGraphicFramePr>
          <p:cNvPr id="4" name="Diagram 3">
            <a:extLst>
              <a:ext uri="{FF2B5EF4-FFF2-40B4-BE49-F238E27FC236}">
                <a16:creationId xmlns:a16="http://schemas.microsoft.com/office/drawing/2014/main" id="{937357F2-E0AA-9F4B-BB71-C5D596EA82BA}"/>
              </a:ext>
            </a:extLst>
          </p:cNvPr>
          <p:cNvGraphicFramePr/>
          <p:nvPr>
            <p:extLst>
              <p:ext uri="{D42A27DB-BD31-4B8C-83A1-F6EECF244321}">
                <p14:modId xmlns:p14="http://schemas.microsoft.com/office/powerpoint/2010/main" val="3262254139"/>
              </p:ext>
            </p:extLst>
          </p:nvPr>
        </p:nvGraphicFramePr>
        <p:xfrm>
          <a:off x="194872" y="1"/>
          <a:ext cx="10515600" cy="6857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5449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F9BD48-45AA-8483-468C-4B6E7777C2F1}"/>
              </a:ext>
            </a:extLst>
          </p:cNvPr>
          <p:cNvSpPr>
            <a:spLocks noGrp="1"/>
          </p:cNvSpPr>
          <p:nvPr>
            <p:ph type="sldNum" sz="quarter" idx="12"/>
          </p:nvPr>
        </p:nvSpPr>
        <p:spPr/>
        <p:txBody>
          <a:bodyPr/>
          <a:lstStyle/>
          <a:p>
            <a:fld id="{31FE682B-10F6-CB4C-B133-4AE2DBDCB8DC}" type="slidenum">
              <a:rPr lang="en-US" smtClean="0"/>
              <a:t>22</a:t>
            </a:fld>
            <a:endParaRPr lang="en-US"/>
          </a:p>
        </p:txBody>
      </p:sp>
      <p:pic>
        <p:nvPicPr>
          <p:cNvPr id="5" name="Picture 4" descr="A picture containing text, diagram, map&#10;&#10;Description automatically generated">
            <a:extLst>
              <a:ext uri="{FF2B5EF4-FFF2-40B4-BE49-F238E27FC236}">
                <a16:creationId xmlns:a16="http://schemas.microsoft.com/office/drawing/2014/main" id="{7F45B1D7-7A4C-DF86-DDF3-5533CFDEEBD5}"/>
              </a:ext>
            </a:extLst>
          </p:cNvPr>
          <p:cNvPicPr>
            <a:picLocks noChangeAspect="1"/>
          </p:cNvPicPr>
          <p:nvPr/>
        </p:nvPicPr>
        <p:blipFill rotWithShape="1">
          <a:blip r:embed="rId2"/>
          <a:srcRect l="19369" r="19376"/>
          <a:stretch/>
        </p:blipFill>
        <p:spPr>
          <a:xfrm>
            <a:off x="1241818" y="203867"/>
            <a:ext cx="7089382" cy="6408856"/>
          </a:xfrm>
          <a:prstGeom prst="rect">
            <a:avLst/>
          </a:prstGeom>
        </p:spPr>
      </p:pic>
    </p:spTree>
    <p:extLst>
      <p:ext uri="{BB962C8B-B14F-4D97-AF65-F5344CB8AC3E}">
        <p14:creationId xmlns:p14="http://schemas.microsoft.com/office/powerpoint/2010/main" val="100104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38D6-E96E-6B48-91A5-51A6AB6FCAE2}"/>
              </a:ext>
            </a:extLst>
          </p:cNvPr>
          <p:cNvSpPr>
            <a:spLocks noGrp="1"/>
          </p:cNvSpPr>
          <p:nvPr>
            <p:ph type="ctrTitle"/>
          </p:nvPr>
        </p:nvSpPr>
        <p:spPr>
          <a:xfrm>
            <a:off x="785446" y="1207568"/>
            <a:ext cx="7970720" cy="1646302"/>
          </a:xfrm>
        </p:spPr>
        <p:txBody>
          <a:bodyPr/>
          <a:lstStyle/>
          <a:p>
            <a:r>
              <a:rPr lang="en-US" dirty="0"/>
              <a:t>What do we know about the health of </a:t>
            </a:r>
            <a:r>
              <a:rPr lang="en-US" b="1" dirty="0"/>
              <a:t>RLCA’s </a:t>
            </a:r>
            <a:r>
              <a:rPr lang="en-US" dirty="0"/>
              <a:t>lakes?</a:t>
            </a:r>
          </a:p>
        </p:txBody>
      </p:sp>
      <p:sp>
        <p:nvSpPr>
          <p:cNvPr id="4" name="Slide Number Placeholder 3">
            <a:extLst>
              <a:ext uri="{FF2B5EF4-FFF2-40B4-BE49-F238E27FC236}">
                <a16:creationId xmlns:a16="http://schemas.microsoft.com/office/drawing/2014/main" id="{079B1A08-894D-E248-9D6A-5EE584B12452}"/>
              </a:ext>
            </a:extLst>
          </p:cNvPr>
          <p:cNvSpPr>
            <a:spLocks noGrp="1"/>
          </p:cNvSpPr>
          <p:nvPr>
            <p:ph type="sldNum" sz="quarter" idx="12"/>
          </p:nvPr>
        </p:nvSpPr>
        <p:spPr/>
        <p:txBody>
          <a:bodyPr/>
          <a:lstStyle/>
          <a:p>
            <a:fld id="{31FE682B-10F6-CB4C-B133-4AE2DBDCB8DC}" type="slidenum">
              <a:rPr lang="en-US" smtClean="0"/>
              <a:t>3</a:t>
            </a:fld>
            <a:endParaRPr lang="en-US"/>
          </a:p>
        </p:txBody>
      </p:sp>
      <p:pic>
        <p:nvPicPr>
          <p:cNvPr id="6" name="Picture 5">
            <a:extLst>
              <a:ext uri="{FF2B5EF4-FFF2-40B4-BE49-F238E27FC236}">
                <a16:creationId xmlns:a16="http://schemas.microsoft.com/office/drawing/2014/main" id="{E79A287B-D36D-9C48-9C74-342FFE235672}"/>
              </a:ext>
            </a:extLst>
          </p:cNvPr>
          <p:cNvPicPr>
            <a:picLocks noChangeAspect="1"/>
          </p:cNvPicPr>
          <p:nvPr/>
        </p:nvPicPr>
        <p:blipFill>
          <a:blip r:embed="rId3"/>
          <a:stretch>
            <a:fillRect/>
          </a:stretch>
        </p:blipFill>
        <p:spPr>
          <a:xfrm>
            <a:off x="808892" y="2230143"/>
            <a:ext cx="5756031" cy="4317022"/>
          </a:xfrm>
          <a:prstGeom prst="rect">
            <a:avLst/>
          </a:prstGeom>
        </p:spPr>
      </p:pic>
    </p:spTree>
    <p:extLst>
      <p:ext uri="{BB962C8B-B14F-4D97-AF65-F5344CB8AC3E}">
        <p14:creationId xmlns:p14="http://schemas.microsoft.com/office/powerpoint/2010/main" val="4187073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2025 Avg Secchi Disk Depth (m)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484722"/>
              </p:ext>
            </p:extLst>
          </p:nvPr>
        </p:nvGraphicFramePr>
        <p:xfrm>
          <a:off x="464234" y="1600201"/>
          <a:ext cx="9746566" cy="517783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EB561B67-2DCD-3043-BD09-08CCAF552852}"/>
              </a:ext>
            </a:extLst>
          </p:cNvPr>
          <p:cNvSpPr>
            <a:spLocks noGrp="1"/>
          </p:cNvSpPr>
          <p:nvPr>
            <p:ph type="sldNum" sz="quarter" idx="12"/>
          </p:nvPr>
        </p:nvSpPr>
        <p:spPr/>
        <p:txBody>
          <a:bodyPr/>
          <a:lstStyle/>
          <a:p>
            <a:fld id="{31FE682B-10F6-CB4C-B133-4AE2DBDCB8DC}" type="slidenum">
              <a:rPr lang="en-US" smtClean="0"/>
              <a:t>4</a:t>
            </a:fld>
            <a:endParaRPr lang="en-US"/>
          </a:p>
        </p:txBody>
      </p:sp>
      <p:pic>
        <p:nvPicPr>
          <p:cNvPr id="6" name="Picture 5">
            <a:extLst>
              <a:ext uri="{FF2B5EF4-FFF2-40B4-BE49-F238E27FC236}">
                <a16:creationId xmlns:a16="http://schemas.microsoft.com/office/drawing/2014/main" id="{D09CE670-9369-A645-88BC-4AEE9D72698C}"/>
              </a:ext>
            </a:extLst>
          </p:cNvPr>
          <p:cNvPicPr>
            <a:picLocks noChangeAspect="1"/>
          </p:cNvPicPr>
          <p:nvPr/>
        </p:nvPicPr>
        <p:blipFill>
          <a:blip r:embed="rId4"/>
          <a:stretch>
            <a:fillRect/>
          </a:stretch>
        </p:blipFill>
        <p:spPr>
          <a:xfrm>
            <a:off x="9816662" y="5304687"/>
            <a:ext cx="2218121" cy="1473350"/>
          </a:xfrm>
          <a:prstGeom prst="rect">
            <a:avLst/>
          </a:prstGeom>
        </p:spPr>
      </p:pic>
      <p:sp>
        <p:nvSpPr>
          <p:cNvPr id="5" name="TextBox 4">
            <a:extLst>
              <a:ext uri="{FF2B5EF4-FFF2-40B4-BE49-F238E27FC236}">
                <a16:creationId xmlns:a16="http://schemas.microsoft.com/office/drawing/2014/main" id="{1C4614EA-87A1-3E02-772D-C9F9796EBA93}"/>
              </a:ext>
            </a:extLst>
          </p:cNvPr>
          <p:cNvSpPr txBox="1"/>
          <p:nvPr/>
        </p:nvSpPr>
        <p:spPr>
          <a:xfrm>
            <a:off x="7450668" y="108802"/>
            <a:ext cx="4584116" cy="1200329"/>
          </a:xfrm>
          <a:prstGeom prst="rect">
            <a:avLst/>
          </a:prstGeom>
          <a:solidFill>
            <a:schemeClr val="bg1"/>
          </a:solidFill>
          <a:ln w="76200">
            <a:solidFill>
              <a:srgbClr val="00B050"/>
            </a:solidFill>
          </a:ln>
        </p:spPr>
        <p:txBody>
          <a:bodyPr wrap="square" rtlCol="0">
            <a:spAutoFit/>
          </a:bodyPr>
          <a:lstStyle/>
          <a:p>
            <a:r>
              <a:rPr lang="en-US" sz="2400" dirty="0"/>
              <a:t>High transparency: &gt; 4m</a:t>
            </a:r>
          </a:p>
          <a:p>
            <a:r>
              <a:rPr lang="en-US" sz="2400" dirty="0"/>
              <a:t>Big Red, Lil Red, Bitter, Burdock, Tedious</a:t>
            </a:r>
          </a:p>
        </p:txBody>
      </p:sp>
      <p:sp>
        <p:nvSpPr>
          <p:cNvPr id="7" name="TextBox 6">
            <a:extLst>
              <a:ext uri="{FF2B5EF4-FFF2-40B4-BE49-F238E27FC236}">
                <a16:creationId xmlns:a16="http://schemas.microsoft.com/office/drawing/2014/main" id="{F87E4DE9-9486-C1D8-8D15-DC568C6A3BF2}"/>
              </a:ext>
            </a:extLst>
          </p:cNvPr>
          <p:cNvSpPr txBox="1"/>
          <p:nvPr/>
        </p:nvSpPr>
        <p:spPr>
          <a:xfrm>
            <a:off x="8667074" y="1540595"/>
            <a:ext cx="3367709" cy="1200329"/>
          </a:xfrm>
          <a:prstGeom prst="rect">
            <a:avLst/>
          </a:prstGeom>
          <a:solidFill>
            <a:schemeClr val="bg1"/>
          </a:solidFill>
          <a:ln w="76200">
            <a:solidFill>
              <a:srgbClr val="FFC000"/>
            </a:solidFill>
          </a:ln>
        </p:spPr>
        <p:txBody>
          <a:bodyPr wrap="square" rtlCol="0">
            <a:spAutoFit/>
          </a:bodyPr>
          <a:lstStyle/>
          <a:p>
            <a:r>
              <a:rPr lang="en-US" sz="2400" dirty="0"/>
              <a:t>Moderate transparency: &gt; 2m</a:t>
            </a:r>
          </a:p>
          <a:p>
            <a:r>
              <a:rPr lang="en-US" sz="2400" dirty="0"/>
              <a:t>Coleman, Pelaw</a:t>
            </a:r>
          </a:p>
        </p:txBody>
      </p:sp>
    </p:spTree>
    <p:extLst>
      <p:ext uri="{BB962C8B-B14F-4D97-AF65-F5344CB8AC3E}">
        <p14:creationId xmlns:p14="http://schemas.microsoft.com/office/powerpoint/2010/main" val="223966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Spring Phosphorus Levels (ug/L)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95268571"/>
              </p:ext>
            </p:extLst>
          </p:nvPr>
        </p:nvGraphicFramePr>
        <p:xfrm>
          <a:off x="457200" y="1600201"/>
          <a:ext cx="9753600" cy="480628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4096E38-2B9E-6147-8B8A-C0FCAEAEE9DE}"/>
              </a:ext>
            </a:extLst>
          </p:cNvPr>
          <p:cNvSpPr>
            <a:spLocks noGrp="1"/>
          </p:cNvSpPr>
          <p:nvPr>
            <p:ph type="sldNum" sz="quarter" idx="12"/>
          </p:nvPr>
        </p:nvSpPr>
        <p:spPr/>
        <p:txBody>
          <a:bodyPr/>
          <a:lstStyle/>
          <a:p>
            <a:fld id="{31FE682B-10F6-CB4C-B133-4AE2DBDCB8DC}" type="slidenum">
              <a:rPr lang="en-US" smtClean="0"/>
              <a:t>5</a:t>
            </a:fld>
            <a:endParaRPr lang="en-US"/>
          </a:p>
        </p:txBody>
      </p:sp>
      <p:sp>
        <p:nvSpPr>
          <p:cNvPr id="5" name="TextBox 4">
            <a:extLst>
              <a:ext uri="{FF2B5EF4-FFF2-40B4-BE49-F238E27FC236}">
                <a16:creationId xmlns:a16="http://schemas.microsoft.com/office/drawing/2014/main" id="{3E1BBAF0-1A20-2749-F46A-FB599CDFEE73}"/>
              </a:ext>
            </a:extLst>
          </p:cNvPr>
          <p:cNvSpPr txBox="1"/>
          <p:nvPr/>
        </p:nvSpPr>
        <p:spPr>
          <a:xfrm>
            <a:off x="7704666" y="233083"/>
            <a:ext cx="4267199" cy="830997"/>
          </a:xfrm>
          <a:prstGeom prst="rect">
            <a:avLst/>
          </a:prstGeom>
          <a:solidFill>
            <a:schemeClr val="bg1"/>
          </a:solidFill>
          <a:ln w="76200">
            <a:solidFill>
              <a:srgbClr val="00B050"/>
            </a:solidFill>
          </a:ln>
        </p:spPr>
        <p:txBody>
          <a:bodyPr wrap="square" rtlCol="0">
            <a:spAutoFit/>
          </a:bodyPr>
          <a:lstStyle/>
          <a:p>
            <a:r>
              <a:rPr lang="en-US" sz="2400" dirty="0"/>
              <a:t>All lakes below 20 ug/L threshold for algal blooms</a:t>
            </a:r>
          </a:p>
        </p:txBody>
      </p:sp>
      <p:sp>
        <p:nvSpPr>
          <p:cNvPr id="6" name="TextBox 5">
            <a:extLst>
              <a:ext uri="{FF2B5EF4-FFF2-40B4-BE49-F238E27FC236}">
                <a16:creationId xmlns:a16="http://schemas.microsoft.com/office/drawing/2014/main" id="{54BDCD14-9370-9367-C251-5A76315B258A}"/>
              </a:ext>
            </a:extLst>
          </p:cNvPr>
          <p:cNvSpPr txBox="1"/>
          <p:nvPr/>
        </p:nvSpPr>
        <p:spPr>
          <a:xfrm>
            <a:off x="7704666" y="1440597"/>
            <a:ext cx="4267199" cy="830997"/>
          </a:xfrm>
          <a:prstGeom prst="rect">
            <a:avLst/>
          </a:prstGeom>
          <a:solidFill>
            <a:schemeClr val="bg1"/>
          </a:solidFill>
          <a:ln w="76200">
            <a:solidFill>
              <a:srgbClr val="FFC000"/>
            </a:solidFill>
          </a:ln>
        </p:spPr>
        <p:txBody>
          <a:bodyPr wrap="square" rtlCol="0">
            <a:spAutoFit/>
          </a:bodyPr>
          <a:lstStyle/>
          <a:p>
            <a:r>
              <a:rPr lang="en-US" sz="2400" dirty="0"/>
              <a:t>Coleman &gt;10 ug/L = Mesotrophic</a:t>
            </a:r>
          </a:p>
        </p:txBody>
      </p:sp>
    </p:spTree>
    <p:extLst>
      <p:ext uri="{BB962C8B-B14F-4D97-AF65-F5344CB8AC3E}">
        <p14:creationId xmlns:p14="http://schemas.microsoft.com/office/powerpoint/2010/main" val="4142209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F7974-2EC6-DF41-80EA-11A31CFF79CA}"/>
              </a:ext>
            </a:extLst>
          </p:cNvPr>
          <p:cNvSpPr>
            <a:spLocks noGrp="1"/>
          </p:cNvSpPr>
          <p:nvPr>
            <p:ph type="title"/>
          </p:nvPr>
        </p:nvSpPr>
        <p:spPr/>
        <p:txBody>
          <a:bodyPr/>
          <a:lstStyle/>
          <a:p>
            <a:r>
              <a:rPr lang="en-US" dirty="0"/>
              <a:t>Late Summer Phosphorus (ug/L)</a:t>
            </a:r>
          </a:p>
        </p:txBody>
      </p:sp>
      <p:graphicFrame>
        <p:nvGraphicFramePr>
          <p:cNvPr id="4" name="Content Placeholder 3">
            <a:extLst>
              <a:ext uri="{FF2B5EF4-FFF2-40B4-BE49-F238E27FC236}">
                <a16:creationId xmlns:a16="http://schemas.microsoft.com/office/drawing/2014/main" id="{8DD45C89-D8C4-5E4C-B127-2942FB9C4C9B}"/>
              </a:ext>
            </a:extLst>
          </p:cNvPr>
          <p:cNvGraphicFramePr>
            <a:graphicFrameLocks noGrp="1"/>
          </p:cNvGraphicFramePr>
          <p:nvPr>
            <p:ph idx="1"/>
            <p:extLst>
              <p:ext uri="{D42A27DB-BD31-4B8C-83A1-F6EECF244321}">
                <p14:modId xmlns:p14="http://schemas.microsoft.com/office/powerpoint/2010/main" val="1617779780"/>
              </p:ext>
            </p:extLst>
          </p:nvPr>
        </p:nvGraphicFramePr>
        <p:xfrm>
          <a:off x="393280" y="1488831"/>
          <a:ext cx="11405439" cy="538222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31AA21B-AEF4-591D-0098-41CF417367ED}"/>
              </a:ext>
            </a:extLst>
          </p:cNvPr>
          <p:cNvSpPr txBox="1"/>
          <p:nvPr/>
        </p:nvSpPr>
        <p:spPr>
          <a:xfrm>
            <a:off x="7704666" y="609599"/>
            <a:ext cx="4267199" cy="830997"/>
          </a:xfrm>
          <a:prstGeom prst="rect">
            <a:avLst/>
          </a:prstGeom>
          <a:solidFill>
            <a:schemeClr val="bg1"/>
          </a:solidFill>
          <a:ln w="76200">
            <a:solidFill>
              <a:srgbClr val="00B050"/>
            </a:solidFill>
          </a:ln>
        </p:spPr>
        <p:txBody>
          <a:bodyPr wrap="square" rtlCol="0">
            <a:spAutoFit/>
          </a:bodyPr>
          <a:lstStyle/>
          <a:p>
            <a:r>
              <a:rPr lang="en-US" sz="2400" dirty="0"/>
              <a:t>All lakes considered “good” with values below 10 ug/L</a:t>
            </a:r>
          </a:p>
        </p:txBody>
      </p:sp>
    </p:spTree>
    <p:extLst>
      <p:ext uri="{BB962C8B-B14F-4D97-AF65-F5344CB8AC3E}">
        <p14:creationId xmlns:p14="http://schemas.microsoft.com/office/powerpoint/2010/main" val="1956461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0947"/>
            <a:ext cx="8596668" cy="1320800"/>
          </a:xfrm>
        </p:spPr>
        <p:txBody>
          <a:bodyPr/>
          <a:lstStyle/>
          <a:p>
            <a:r>
              <a:rPr lang="en-US" dirty="0"/>
              <a:t>Chloride Levels (mg/L)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1217778"/>
              </p:ext>
            </p:extLst>
          </p:nvPr>
        </p:nvGraphicFramePr>
        <p:xfrm>
          <a:off x="169339" y="1151470"/>
          <a:ext cx="9397994" cy="510262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17038DD9-D290-6A4A-B40B-E6DC29B38ABE}"/>
              </a:ext>
            </a:extLst>
          </p:cNvPr>
          <p:cNvSpPr>
            <a:spLocks noGrp="1"/>
          </p:cNvSpPr>
          <p:nvPr>
            <p:ph type="sldNum" sz="quarter" idx="12"/>
          </p:nvPr>
        </p:nvSpPr>
        <p:spPr/>
        <p:txBody>
          <a:bodyPr/>
          <a:lstStyle/>
          <a:p>
            <a:fld id="{31FE682B-10F6-CB4C-B133-4AE2DBDCB8DC}" type="slidenum">
              <a:rPr lang="en-US" smtClean="0"/>
              <a:t>7</a:t>
            </a:fld>
            <a:endParaRPr lang="en-US"/>
          </a:p>
        </p:txBody>
      </p:sp>
      <p:sp>
        <p:nvSpPr>
          <p:cNvPr id="5" name="TextBox 4">
            <a:extLst>
              <a:ext uri="{FF2B5EF4-FFF2-40B4-BE49-F238E27FC236}">
                <a16:creationId xmlns:a16="http://schemas.microsoft.com/office/drawing/2014/main" id="{D44EB5E9-2257-FB9F-5EC6-E91B28857B70}"/>
              </a:ext>
            </a:extLst>
          </p:cNvPr>
          <p:cNvSpPr txBox="1"/>
          <p:nvPr/>
        </p:nvSpPr>
        <p:spPr>
          <a:xfrm>
            <a:off x="7069667" y="300504"/>
            <a:ext cx="4732866" cy="1569660"/>
          </a:xfrm>
          <a:prstGeom prst="rect">
            <a:avLst/>
          </a:prstGeom>
          <a:solidFill>
            <a:schemeClr val="bg1"/>
          </a:solidFill>
          <a:ln w="76200">
            <a:solidFill>
              <a:srgbClr val="00B0F0"/>
            </a:solidFill>
          </a:ln>
        </p:spPr>
        <p:txBody>
          <a:bodyPr wrap="square" rtlCol="0">
            <a:spAutoFit/>
          </a:bodyPr>
          <a:lstStyle/>
          <a:p>
            <a:r>
              <a:rPr lang="en-US" sz="2400" dirty="0"/>
              <a:t>Guideline for Aquatic Life: 120 mg/L</a:t>
            </a:r>
          </a:p>
          <a:p>
            <a:endParaRPr lang="en-US" sz="2400" dirty="0"/>
          </a:p>
          <a:p>
            <a:r>
              <a:rPr lang="en-US" sz="2400" dirty="0"/>
              <a:t>Toxic to water fleas: 10-20 mg/L</a:t>
            </a:r>
          </a:p>
        </p:txBody>
      </p:sp>
      <p:sp>
        <p:nvSpPr>
          <p:cNvPr id="6" name="TextBox 5">
            <a:extLst>
              <a:ext uri="{FF2B5EF4-FFF2-40B4-BE49-F238E27FC236}">
                <a16:creationId xmlns:a16="http://schemas.microsoft.com/office/drawing/2014/main" id="{DECA576D-DA77-78CA-8087-5BDD241B920E}"/>
              </a:ext>
            </a:extLst>
          </p:cNvPr>
          <p:cNvSpPr txBox="1"/>
          <p:nvPr/>
        </p:nvSpPr>
        <p:spPr>
          <a:xfrm>
            <a:off x="7698935" y="4923382"/>
            <a:ext cx="3474330" cy="461665"/>
          </a:xfrm>
          <a:prstGeom prst="rect">
            <a:avLst/>
          </a:prstGeom>
          <a:solidFill>
            <a:schemeClr val="bg1"/>
          </a:solidFill>
          <a:ln w="76200">
            <a:solidFill>
              <a:srgbClr val="00B050"/>
            </a:solidFill>
          </a:ln>
        </p:spPr>
        <p:txBody>
          <a:bodyPr wrap="square" rtlCol="0">
            <a:spAutoFit/>
          </a:bodyPr>
          <a:lstStyle/>
          <a:p>
            <a:r>
              <a:rPr lang="en-US" sz="2400" dirty="0"/>
              <a:t>Bitter Lake stabilizing?</a:t>
            </a:r>
          </a:p>
        </p:txBody>
      </p:sp>
      <p:sp>
        <p:nvSpPr>
          <p:cNvPr id="7" name="TextBox 6">
            <a:extLst>
              <a:ext uri="{FF2B5EF4-FFF2-40B4-BE49-F238E27FC236}">
                <a16:creationId xmlns:a16="http://schemas.microsoft.com/office/drawing/2014/main" id="{F42FB815-C3D2-C33F-F2DA-8316B2C4E3EA}"/>
              </a:ext>
            </a:extLst>
          </p:cNvPr>
          <p:cNvSpPr txBox="1"/>
          <p:nvPr/>
        </p:nvSpPr>
        <p:spPr>
          <a:xfrm>
            <a:off x="7698934" y="5637791"/>
            <a:ext cx="3801403" cy="461665"/>
          </a:xfrm>
          <a:prstGeom prst="rect">
            <a:avLst/>
          </a:prstGeom>
          <a:solidFill>
            <a:schemeClr val="bg1"/>
          </a:solidFill>
          <a:ln w="76200">
            <a:solidFill>
              <a:srgbClr val="FF0000"/>
            </a:solidFill>
          </a:ln>
        </p:spPr>
        <p:txBody>
          <a:bodyPr wrap="square" rtlCol="0">
            <a:spAutoFit/>
          </a:bodyPr>
          <a:lstStyle/>
          <a:p>
            <a:r>
              <a:rPr lang="en-US" sz="2400" dirty="0"/>
              <a:t>Burdock Lake: 40.6 mg/L</a:t>
            </a:r>
          </a:p>
        </p:txBody>
      </p:sp>
    </p:spTree>
    <p:extLst>
      <p:ext uri="{BB962C8B-B14F-4D97-AF65-F5344CB8AC3E}">
        <p14:creationId xmlns:p14="http://schemas.microsoft.com/office/powerpoint/2010/main" val="28662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6F0B5-5652-B17F-1259-9323193134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6E70E1-9E8F-CC7F-5831-B070E01D9A6A}"/>
              </a:ext>
            </a:extLst>
          </p:cNvPr>
          <p:cNvSpPr>
            <a:spLocks noGrp="1"/>
          </p:cNvSpPr>
          <p:nvPr>
            <p:ph type="title"/>
          </p:nvPr>
        </p:nvSpPr>
        <p:spPr/>
        <p:txBody>
          <a:bodyPr/>
          <a:lstStyle/>
          <a:p>
            <a:r>
              <a:rPr lang="en-US" dirty="0"/>
              <a:t>Late Summer Chloride (mg/L)</a:t>
            </a:r>
          </a:p>
        </p:txBody>
      </p:sp>
      <p:graphicFrame>
        <p:nvGraphicFramePr>
          <p:cNvPr id="4" name="Content Placeholder 3">
            <a:extLst>
              <a:ext uri="{FF2B5EF4-FFF2-40B4-BE49-F238E27FC236}">
                <a16:creationId xmlns:a16="http://schemas.microsoft.com/office/drawing/2014/main" id="{2F9C8A6A-B16D-0168-FB90-87776B1A810B}"/>
              </a:ext>
            </a:extLst>
          </p:cNvPr>
          <p:cNvGraphicFramePr>
            <a:graphicFrameLocks noGrp="1"/>
          </p:cNvGraphicFramePr>
          <p:nvPr>
            <p:ph idx="1"/>
            <p:extLst>
              <p:ext uri="{D42A27DB-BD31-4B8C-83A1-F6EECF244321}">
                <p14:modId xmlns:p14="http://schemas.microsoft.com/office/powerpoint/2010/main" val="2547539377"/>
              </p:ext>
            </p:extLst>
          </p:nvPr>
        </p:nvGraphicFramePr>
        <p:xfrm>
          <a:off x="393280" y="1475780"/>
          <a:ext cx="11405439" cy="538222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52280BFA-5194-AAFD-D6B7-314206722504}"/>
              </a:ext>
            </a:extLst>
          </p:cNvPr>
          <p:cNvSpPr txBox="1"/>
          <p:nvPr/>
        </p:nvSpPr>
        <p:spPr>
          <a:xfrm>
            <a:off x="7065853" y="300504"/>
            <a:ext cx="4732866" cy="830997"/>
          </a:xfrm>
          <a:prstGeom prst="rect">
            <a:avLst/>
          </a:prstGeom>
          <a:solidFill>
            <a:schemeClr val="bg1"/>
          </a:solidFill>
          <a:ln w="76200">
            <a:solidFill>
              <a:srgbClr val="00B050"/>
            </a:solidFill>
          </a:ln>
        </p:spPr>
        <p:txBody>
          <a:bodyPr wrap="square" rtlCol="0">
            <a:spAutoFit/>
          </a:bodyPr>
          <a:lstStyle/>
          <a:p>
            <a:r>
              <a:rPr lang="en-US" sz="2400" dirty="0"/>
              <a:t>Below Guideline for Aquatic Life: 120 mg/L</a:t>
            </a:r>
          </a:p>
        </p:txBody>
      </p:sp>
    </p:spTree>
    <p:extLst>
      <p:ext uri="{BB962C8B-B14F-4D97-AF65-F5344CB8AC3E}">
        <p14:creationId xmlns:p14="http://schemas.microsoft.com/office/powerpoint/2010/main" val="2380986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Calcium Levels (mg/L)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9337355"/>
              </p:ext>
            </p:extLst>
          </p:nvPr>
        </p:nvGraphicFramePr>
        <p:xfrm>
          <a:off x="220134" y="1697961"/>
          <a:ext cx="9330266" cy="492297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6CD61708-7BE1-A341-9DD9-604507C98D2C}"/>
              </a:ext>
            </a:extLst>
          </p:cNvPr>
          <p:cNvSpPr>
            <a:spLocks noGrp="1"/>
          </p:cNvSpPr>
          <p:nvPr>
            <p:ph type="sldNum" sz="quarter" idx="12"/>
          </p:nvPr>
        </p:nvSpPr>
        <p:spPr/>
        <p:txBody>
          <a:bodyPr/>
          <a:lstStyle/>
          <a:p>
            <a:fld id="{31FE682B-10F6-CB4C-B133-4AE2DBDCB8DC}" type="slidenum">
              <a:rPr lang="en-US" smtClean="0"/>
              <a:t>9</a:t>
            </a:fld>
            <a:endParaRPr lang="en-US"/>
          </a:p>
        </p:txBody>
      </p:sp>
      <p:sp>
        <p:nvSpPr>
          <p:cNvPr id="5" name="TextBox 4">
            <a:extLst>
              <a:ext uri="{FF2B5EF4-FFF2-40B4-BE49-F238E27FC236}">
                <a16:creationId xmlns:a16="http://schemas.microsoft.com/office/drawing/2014/main" id="{AEF03743-4E12-3294-334D-3560B988B1D5}"/>
              </a:ext>
            </a:extLst>
          </p:cNvPr>
          <p:cNvSpPr txBox="1"/>
          <p:nvPr/>
        </p:nvSpPr>
        <p:spPr>
          <a:xfrm>
            <a:off x="7704666" y="371061"/>
            <a:ext cx="4267199" cy="1200329"/>
          </a:xfrm>
          <a:prstGeom prst="rect">
            <a:avLst/>
          </a:prstGeom>
          <a:solidFill>
            <a:schemeClr val="bg1"/>
          </a:solidFill>
          <a:ln w="76200">
            <a:solidFill>
              <a:srgbClr val="00B050"/>
            </a:solidFill>
          </a:ln>
        </p:spPr>
        <p:txBody>
          <a:bodyPr wrap="square" rtlCol="0">
            <a:spAutoFit/>
          </a:bodyPr>
          <a:lstStyle/>
          <a:p>
            <a:r>
              <a:rPr lang="en-US" sz="2400" dirty="0"/>
              <a:t>All lakes at or above 1.5 mg/L threshold for zooplankton</a:t>
            </a:r>
          </a:p>
        </p:txBody>
      </p:sp>
      <p:sp>
        <p:nvSpPr>
          <p:cNvPr id="6" name="TextBox 5">
            <a:extLst>
              <a:ext uri="{FF2B5EF4-FFF2-40B4-BE49-F238E27FC236}">
                <a16:creationId xmlns:a16="http://schemas.microsoft.com/office/drawing/2014/main" id="{BE6EA9E7-EE19-E9B5-431A-B8A95AFB1DEE}"/>
              </a:ext>
            </a:extLst>
          </p:cNvPr>
          <p:cNvSpPr txBox="1"/>
          <p:nvPr/>
        </p:nvSpPr>
        <p:spPr>
          <a:xfrm>
            <a:off x="7704666" y="1809929"/>
            <a:ext cx="4267199" cy="830997"/>
          </a:xfrm>
          <a:prstGeom prst="rect">
            <a:avLst/>
          </a:prstGeom>
          <a:solidFill>
            <a:schemeClr val="bg1"/>
          </a:solidFill>
          <a:ln w="76200">
            <a:solidFill>
              <a:srgbClr val="FF0000"/>
            </a:solidFill>
          </a:ln>
        </p:spPr>
        <p:txBody>
          <a:bodyPr wrap="square" rtlCol="0">
            <a:spAutoFit/>
          </a:bodyPr>
          <a:lstStyle/>
          <a:p>
            <a:r>
              <a:rPr lang="en-US" sz="2400" dirty="0"/>
              <a:t>Low, &lt;3 mg/L: Big Red, Lil Red, Pelaw</a:t>
            </a:r>
          </a:p>
        </p:txBody>
      </p:sp>
      <p:sp>
        <p:nvSpPr>
          <p:cNvPr id="7" name="TextBox 6">
            <a:extLst>
              <a:ext uri="{FF2B5EF4-FFF2-40B4-BE49-F238E27FC236}">
                <a16:creationId xmlns:a16="http://schemas.microsoft.com/office/drawing/2014/main" id="{6D134E8C-306E-AF8C-F9E4-D7B5078A0612}"/>
              </a:ext>
            </a:extLst>
          </p:cNvPr>
          <p:cNvSpPr txBox="1"/>
          <p:nvPr/>
        </p:nvSpPr>
        <p:spPr>
          <a:xfrm>
            <a:off x="7704666" y="5756069"/>
            <a:ext cx="4267199" cy="830997"/>
          </a:xfrm>
          <a:prstGeom prst="rect">
            <a:avLst/>
          </a:prstGeom>
          <a:solidFill>
            <a:schemeClr val="bg1"/>
          </a:solidFill>
          <a:ln w="76200">
            <a:solidFill>
              <a:srgbClr val="FFC000"/>
            </a:solidFill>
          </a:ln>
        </p:spPr>
        <p:txBody>
          <a:bodyPr wrap="square" rtlCol="0">
            <a:spAutoFit/>
          </a:bodyPr>
          <a:lstStyle/>
          <a:p>
            <a:r>
              <a:rPr lang="en-US" sz="2400" dirty="0"/>
              <a:t>Mod, 3-20 mg/L: Coleman, Burdock, Bitter</a:t>
            </a:r>
          </a:p>
        </p:txBody>
      </p:sp>
    </p:spTree>
    <p:extLst>
      <p:ext uri="{BB962C8B-B14F-4D97-AF65-F5344CB8AC3E}">
        <p14:creationId xmlns:p14="http://schemas.microsoft.com/office/powerpoint/2010/main" val="3532416175"/>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{0C0AF8A0-D259-BE48-B685-783278197334}tf10001060</Template>
  <TotalTime>23668</TotalTime>
  <Words>2879</Words>
  <Application>Microsoft Macintosh PowerPoint</Application>
  <PresentationFormat>Widescreen</PresentationFormat>
  <Paragraphs>313</Paragraphs>
  <Slides>22</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Helvetica</vt:lpstr>
      <vt:lpstr>Roboto</vt:lpstr>
      <vt:lpstr>Trebuchet MS</vt:lpstr>
      <vt:lpstr>Verdana</vt:lpstr>
      <vt:lpstr>Wingdings 3</vt:lpstr>
      <vt:lpstr>Facet</vt:lpstr>
      <vt:lpstr>Redstone Lake Cottagers’ Association’s Lake Health Monitoring &amp; Research</vt:lpstr>
      <vt:lpstr>PowerPoint Presentation</vt:lpstr>
      <vt:lpstr>What do we know about the health of RLCA’s lakes?</vt:lpstr>
      <vt:lpstr>2025 Avg Secchi Disk Depth (m)</vt:lpstr>
      <vt:lpstr>Spring Phosphorus Levels (ug/L)</vt:lpstr>
      <vt:lpstr>Late Summer Phosphorus (ug/L)</vt:lpstr>
      <vt:lpstr>Chloride Levels (mg/L)</vt:lpstr>
      <vt:lpstr>Late Summer Chloride (mg/L)</vt:lpstr>
      <vt:lpstr>Calcium Levels (mg/L)</vt:lpstr>
      <vt:lpstr>PowerPoint Presentation</vt:lpstr>
      <vt:lpstr>2025 Lake Stewards</vt:lpstr>
      <vt:lpstr>2025 Vegetation Surveys</vt:lpstr>
      <vt:lpstr>2025 Vegetation Surveys</vt:lpstr>
      <vt:lpstr>2025 Vegetation Surveys</vt:lpstr>
      <vt:lpstr>What can we do?</vt:lpstr>
      <vt:lpstr>Monitoring Programs</vt:lpstr>
      <vt:lpstr>Get the Lead Out</vt:lpstr>
      <vt:lpstr>Injured turtle?</vt:lpstr>
      <vt:lpstr>Questions?</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Cumulative Effects Assessment &amp; Monitoring</dc:title>
  <dc:creator>Jess Kidd</dc:creator>
  <cp:lastModifiedBy>Jess Kidd</cp:lastModifiedBy>
  <cp:revision>96</cp:revision>
  <dcterms:created xsi:type="dcterms:W3CDTF">2022-06-18T18:49:39Z</dcterms:created>
  <dcterms:modified xsi:type="dcterms:W3CDTF">2026-07-11T12:57:07Z</dcterms:modified>
</cp:coreProperties>
</file>