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77" r:id="rId6"/>
    <p:sldId id="260" r:id="rId7"/>
    <p:sldId id="261" r:id="rId8"/>
    <p:sldId id="262" r:id="rId9"/>
    <p:sldId id="263" r:id="rId10"/>
    <p:sldId id="287" r:id="rId11"/>
    <p:sldId id="265" r:id="rId12"/>
    <p:sldId id="284" r:id="rId13"/>
    <p:sldId id="266" r:id="rId14"/>
    <p:sldId id="267" r:id="rId15"/>
    <p:sldId id="268" r:id="rId16"/>
    <p:sldId id="269" r:id="rId17"/>
    <p:sldId id="279" r:id="rId18"/>
    <p:sldId id="280" r:id="rId19"/>
    <p:sldId id="281" r:id="rId20"/>
    <p:sldId id="282" r:id="rId21"/>
    <p:sldId id="270" r:id="rId22"/>
    <p:sldId id="274" r:id="rId23"/>
    <p:sldId id="278" r:id="rId24"/>
    <p:sldId id="283" r:id="rId25"/>
    <p:sldId id="275" r:id="rId26"/>
    <p:sldId id="276"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74761"/>
  </p:normalViewPr>
  <p:slideViewPr>
    <p:cSldViewPr snapToGrid="0" snapToObjects="1">
      <p:cViewPr varScale="1">
        <p:scale>
          <a:sx n="79" d="100"/>
          <a:sy n="79" d="100"/>
        </p:scale>
        <p:origin x="22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450A3-775A-A646-8733-2BD84EE0A1DA}" type="datetimeFigureOut">
              <a:rPr lang="en-US" smtClean="0"/>
              <a:t>7/11/26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505A7-1F49-AA48-9DB2-ACF2FED23FFE}" type="slidenum">
              <a:rPr lang="en-US" smtClean="0"/>
              <a:t>‹#›</a:t>
            </a:fld>
            <a:endParaRPr lang="en-US"/>
          </a:p>
        </p:txBody>
      </p:sp>
    </p:spTree>
    <p:extLst>
      <p:ext uri="{BB962C8B-B14F-4D97-AF65-F5344CB8AC3E}">
        <p14:creationId xmlns:p14="http://schemas.microsoft.com/office/powerpoint/2010/main" val="115111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37505A7-1F49-AA48-9DB2-ACF2FED23FFE}" type="slidenum">
              <a:rPr lang="en-US" smtClean="0"/>
              <a:t>9</a:t>
            </a:fld>
            <a:endParaRPr lang="en-US"/>
          </a:p>
        </p:txBody>
      </p:sp>
    </p:spTree>
    <p:extLst>
      <p:ext uri="{BB962C8B-B14F-4D97-AF65-F5344CB8AC3E}">
        <p14:creationId xmlns:p14="http://schemas.microsoft.com/office/powerpoint/2010/main" val="293075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505A7-1F49-AA48-9DB2-ACF2FED23FFE}" type="slidenum">
              <a:rPr lang="en-US" smtClean="0"/>
              <a:t>19</a:t>
            </a:fld>
            <a:endParaRPr lang="en-US"/>
          </a:p>
        </p:txBody>
      </p:sp>
    </p:spTree>
    <p:extLst>
      <p:ext uri="{BB962C8B-B14F-4D97-AF65-F5344CB8AC3E}">
        <p14:creationId xmlns:p14="http://schemas.microsoft.com/office/powerpoint/2010/main" val="102446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538666"/>
            <a:ext cx="8228763" cy="614142"/>
          </a:xfrm>
          <a:prstGeom prst="rect">
            <a:avLst/>
          </a:prstGeom>
          <a:noFill/>
          <a:ln w="0">
            <a:noFill/>
          </a:ln>
        </p:spPr>
        <p:txBody>
          <a:bodyPr lIns="0" tIns="0" rIns="0" bIns="0" anchor="ctr">
            <a:spAutoFit/>
          </a:bodyPr>
          <a:lstStyle>
            <a:lvl1pPr indent="0" algn="ctr">
              <a:buNone/>
              <a:defRPr/>
            </a:lvl1pPr>
          </a:lstStyle>
          <a:p>
            <a:pPr indent="0" algn="ctr">
              <a:buNone/>
            </a:pPr>
            <a:endParaRPr lang="en-US" sz="3991" b="0" u="none" strike="noStrike">
              <a:solidFill>
                <a:srgbClr val="000000"/>
              </a:solidFill>
              <a:effectLst/>
              <a:uFillTx/>
              <a:latin typeface="Arial"/>
            </a:endParaRPr>
          </a:p>
        </p:txBody>
      </p:sp>
      <p:sp>
        <p:nvSpPr>
          <p:cNvPr id="6" name="PlaceHolder 2"/>
          <p:cNvSpPr>
            <a:spLocks noGrp="1"/>
          </p:cNvSpPr>
          <p:nvPr>
            <p:ph type="subTitle"/>
          </p:nvPr>
        </p:nvSpPr>
        <p:spPr>
          <a:xfrm>
            <a:off x="457172" y="3369445"/>
            <a:ext cx="8228763" cy="446725"/>
          </a:xfrm>
          <a:prstGeom prst="rect">
            <a:avLst/>
          </a:prstGeom>
          <a:noFill/>
          <a:ln w="0">
            <a:noFill/>
          </a:ln>
        </p:spPr>
        <p:txBody>
          <a:bodyPr lIns="0" tIns="0" rIns="0" bIns="0" anchor="ctr">
            <a:spAutoFit/>
          </a:bodyPr>
          <a:lstStyle>
            <a:lvl1pPr indent="0" algn="ctr">
              <a:buNone/>
              <a:defRPr/>
            </a:lvl1pPr>
          </a:lstStyle>
          <a:p>
            <a:pPr indent="0" algn="ctr">
              <a:buNone/>
            </a:pPr>
            <a:endParaRPr lang="en-US" sz="2903" b="0" u="none" strike="noStrike">
              <a:solidFill>
                <a:srgbClr val="000000"/>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43B4EA8-6870-494F-9D45-6ACBC6E45B3B}"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186569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16200000">
            <a:off x="6769031" y="4374292"/>
            <a:ext cx="2286000" cy="1920240"/>
          </a:xfrm>
          <a:prstGeom prst="rtTriangle">
            <a:avLst/>
          </a:prstGeom>
          <a:solidFill>
            <a:srgbClr val="F5B4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383059" y="380588"/>
            <a:ext cx="8303741" cy="5928772"/>
          </a:xfrm>
          <a:prstGeom prst="rect">
            <a:avLst/>
          </a:prstGeom>
          <a:noFill/>
          <a:ln w="12700">
            <a:solidFill>
              <a:srgbClr val="0A0A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 name="Picture 1" descr="p1_0_Image1.jpg"/>
          <p:cNvPicPr>
            <a:picLocks noChangeAspect="1"/>
          </p:cNvPicPr>
          <p:nvPr/>
        </p:nvPicPr>
        <p:blipFill>
          <a:blip r:embed="rId2"/>
          <a:stretch>
            <a:fillRect/>
          </a:stretch>
        </p:blipFill>
        <p:spPr>
          <a:xfrm>
            <a:off x="617838" y="674165"/>
            <a:ext cx="6568346" cy="1794715"/>
          </a:xfrm>
          <a:prstGeom prst="rect">
            <a:avLst/>
          </a:prstGeom>
        </p:spPr>
      </p:pic>
      <p:sp>
        <p:nvSpPr>
          <p:cNvPr id="3" name="TextBox 2"/>
          <p:cNvSpPr txBox="1"/>
          <p:nvPr/>
        </p:nvSpPr>
        <p:spPr>
          <a:xfrm>
            <a:off x="960120" y="3566160"/>
            <a:ext cx="6858000" cy="1569660"/>
          </a:xfrm>
          <a:prstGeom prst="rect">
            <a:avLst/>
          </a:prstGeom>
          <a:noFill/>
        </p:spPr>
        <p:txBody>
          <a:bodyPr wrap="square">
            <a:spAutoFit/>
          </a:bodyPr>
          <a:lstStyle/>
          <a:p>
            <a:r>
              <a:rPr sz="4000" dirty="0">
                <a:solidFill>
                  <a:srgbClr val="0A0A0A"/>
                </a:solidFill>
                <a:latin typeface="Calibri"/>
              </a:rPr>
              <a:t>202</a:t>
            </a:r>
            <a:r>
              <a:rPr lang="en-CA" sz="4000" dirty="0">
                <a:solidFill>
                  <a:srgbClr val="0A0A0A"/>
                </a:solidFill>
                <a:latin typeface="Calibri"/>
              </a:rPr>
              <a:t>6</a:t>
            </a:r>
            <a:r>
              <a:rPr sz="4000" dirty="0">
                <a:solidFill>
                  <a:srgbClr val="0A0A0A"/>
                </a:solidFill>
                <a:latin typeface="Calibri"/>
              </a:rPr>
              <a:t> RLCA</a:t>
            </a:r>
          </a:p>
          <a:p>
            <a:r>
              <a:rPr sz="4000" dirty="0">
                <a:solidFill>
                  <a:srgbClr val="0A0A0A"/>
                </a:solidFill>
                <a:latin typeface="Calibri"/>
              </a:rPr>
              <a:t>Annual General Meeting</a:t>
            </a:r>
          </a:p>
          <a:p>
            <a:r>
              <a:rPr sz="1600" dirty="0">
                <a:solidFill>
                  <a:srgbClr val="0A0A0A"/>
                </a:solidFill>
                <a:latin typeface="Calibri"/>
              </a:rPr>
              <a:t>July 1</a:t>
            </a:r>
            <a:r>
              <a:rPr lang="en-CA" sz="1600" dirty="0">
                <a:solidFill>
                  <a:srgbClr val="0A0A0A"/>
                </a:solidFill>
                <a:latin typeface="Calibri"/>
              </a:rPr>
              <a:t>1</a:t>
            </a:r>
            <a:r>
              <a:rPr sz="1600" dirty="0">
                <a:solidFill>
                  <a:srgbClr val="0A0A0A"/>
                </a:solidFill>
                <a:latin typeface="Calibri"/>
              </a:rPr>
              <a:t>, 202</a:t>
            </a:r>
            <a:r>
              <a:rPr lang="en-CA" sz="1600" dirty="0">
                <a:solidFill>
                  <a:srgbClr val="0A0A0A"/>
                </a:solidFill>
                <a:latin typeface="Calibri"/>
              </a:rPr>
              <a:t>6</a:t>
            </a:r>
            <a:endParaRPr sz="1600" dirty="0">
              <a:solidFill>
                <a:srgbClr val="0A0A0A"/>
              </a:solidFill>
              <a:latin typeface="Calibri"/>
            </a:endParaRPr>
          </a:p>
        </p:txBody>
      </p:sp>
      <p:sp>
        <p:nvSpPr>
          <p:cNvPr id="6" name="TextBox 5"/>
          <p:cNvSpPr txBox="1"/>
          <p:nvPr/>
        </p:nvSpPr>
        <p:spPr>
          <a:xfrm>
            <a:off x="8321040" y="6382512"/>
            <a:ext cx="685800" cy="320040"/>
          </a:xfrm>
          <a:prstGeom prst="rect">
            <a:avLst/>
          </a:prstGeom>
          <a:noFill/>
        </p:spPr>
        <p:txBody>
          <a:bodyPr wrap="none">
            <a:spAutoFit/>
          </a:bodyPr>
          <a:lstStyle/>
          <a:p>
            <a:pPr algn="r"/>
            <a:fld id="{16E7A015-94F5-4430-A5D1-FCEED74C5C37}" type="slidenum">
              <a:rPr lang="en-US" sz="1000">
                <a:solidFill>
                  <a:srgbClr val="808080"/>
                </a:solidFill>
              </a:rPr>
              <a:t>1</a:t>
            </a:fld>
            <a:endParaRPr lang="en-US" sz="1000">
              <a:solidFill>
                <a:srgbClr val="808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FAB8-11A6-9DED-BB4C-AB5A701AF3B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E7F8FE-E143-1996-341E-B0BE9E645F82}"/>
              </a:ext>
            </a:extLst>
          </p:cNvPr>
          <p:cNvSpPr txBox="1"/>
          <p:nvPr/>
        </p:nvSpPr>
        <p:spPr>
          <a:xfrm>
            <a:off x="222422" y="386759"/>
            <a:ext cx="8328454" cy="584775"/>
          </a:xfrm>
          <a:prstGeom prst="rect">
            <a:avLst/>
          </a:prstGeom>
          <a:noFill/>
        </p:spPr>
        <p:txBody>
          <a:bodyPr wrap="square">
            <a:spAutoFit/>
          </a:bodyPr>
          <a:lstStyle/>
          <a:p>
            <a:r>
              <a:rPr lang="en-CA" sz="3200" b="1" dirty="0">
                <a:solidFill>
                  <a:srgbClr val="9E1B42"/>
                </a:solidFill>
                <a:latin typeface="Calibri"/>
              </a:rPr>
              <a:t>2025 Balance Sheet: as of December 31, 2025</a:t>
            </a:r>
          </a:p>
        </p:txBody>
      </p:sp>
      <p:pic>
        <p:nvPicPr>
          <p:cNvPr id="4" name="Picture 3">
            <a:extLst>
              <a:ext uri="{FF2B5EF4-FFF2-40B4-BE49-F238E27FC236}">
                <a16:creationId xmlns:a16="http://schemas.microsoft.com/office/drawing/2014/main" id="{CEF36E32-438D-C9F3-5AAF-3D63A77F66F4}"/>
              </a:ext>
            </a:extLst>
          </p:cNvPr>
          <p:cNvPicPr>
            <a:picLocks noChangeAspect="1"/>
          </p:cNvPicPr>
          <p:nvPr/>
        </p:nvPicPr>
        <p:blipFill>
          <a:blip r:embed="rId2"/>
          <a:srcRect l="28264" t="3607" r="28096" b="67564"/>
          <a:stretch>
            <a:fillRect/>
          </a:stretch>
        </p:blipFill>
        <p:spPr>
          <a:xfrm>
            <a:off x="1268899" y="1102413"/>
            <a:ext cx="6356545" cy="5434144"/>
          </a:xfrm>
          <a:prstGeom prst="rect">
            <a:avLst/>
          </a:prstGeom>
        </p:spPr>
      </p:pic>
    </p:spTree>
    <p:extLst>
      <p:ext uri="{BB962C8B-B14F-4D97-AF65-F5344CB8AC3E}">
        <p14:creationId xmlns:p14="http://schemas.microsoft.com/office/powerpoint/2010/main" val="334522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457200"/>
            <a:ext cx="8229600" cy="1077218"/>
          </a:xfrm>
          <a:prstGeom prst="rect">
            <a:avLst/>
          </a:prstGeom>
          <a:noFill/>
        </p:spPr>
        <p:txBody>
          <a:bodyPr wrap="square">
            <a:spAutoFit/>
          </a:bodyPr>
          <a:lstStyle/>
          <a:p>
            <a:r>
              <a:rPr sz="3200" b="1" dirty="0">
                <a:solidFill>
                  <a:srgbClr val="9E1B42"/>
                </a:solidFill>
                <a:latin typeface="Calibri"/>
              </a:rPr>
              <a:t>202</a:t>
            </a:r>
            <a:r>
              <a:rPr lang="en-CA" sz="3200" b="1" dirty="0">
                <a:solidFill>
                  <a:srgbClr val="9E1B42"/>
                </a:solidFill>
                <a:latin typeface="Calibri"/>
              </a:rPr>
              <a:t>5</a:t>
            </a:r>
            <a:r>
              <a:rPr sz="3200" b="1" dirty="0">
                <a:solidFill>
                  <a:srgbClr val="9E1B42"/>
                </a:solidFill>
                <a:latin typeface="Calibri"/>
              </a:rPr>
              <a:t> Financial Highlights</a:t>
            </a:r>
          </a:p>
          <a:p>
            <a:r>
              <a:rPr sz="3200" b="0" dirty="0">
                <a:solidFill>
                  <a:srgbClr val="9E1B42"/>
                </a:solidFill>
                <a:latin typeface="Calibri"/>
              </a:rPr>
              <a:t>Jan 1, 202</a:t>
            </a:r>
            <a:r>
              <a:rPr lang="en-CA" sz="3200" b="0" dirty="0">
                <a:solidFill>
                  <a:srgbClr val="9E1B42"/>
                </a:solidFill>
                <a:latin typeface="Calibri"/>
              </a:rPr>
              <a:t>5</a:t>
            </a:r>
            <a:r>
              <a:rPr sz="3200" b="0" dirty="0">
                <a:solidFill>
                  <a:srgbClr val="9E1B42"/>
                </a:solidFill>
                <a:latin typeface="Calibri"/>
              </a:rPr>
              <a:t> to Dec 31, 202</a:t>
            </a:r>
            <a:r>
              <a:rPr lang="en-CA" sz="3200" b="0" dirty="0">
                <a:solidFill>
                  <a:srgbClr val="9E1B42"/>
                </a:solidFill>
                <a:latin typeface="Calibri"/>
              </a:rPr>
              <a:t>5</a:t>
            </a:r>
            <a:endParaRPr sz="3200" b="0" dirty="0">
              <a:solidFill>
                <a:srgbClr val="9E1B42"/>
              </a:solidFill>
              <a:latin typeface="Calibri"/>
            </a:endParaRPr>
          </a:p>
        </p:txBody>
      </p:sp>
      <p:sp>
        <p:nvSpPr>
          <p:cNvPr id="3" name="TextBox 2"/>
          <p:cNvSpPr txBox="1"/>
          <p:nvPr/>
        </p:nvSpPr>
        <p:spPr>
          <a:xfrm>
            <a:off x="620486" y="1920240"/>
            <a:ext cx="7654834" cy="3062377"/>
          </a:xfrm>
          <a:prstGeom prst="rect">
            <a:avLst/>
          </a:prstGeom>
          <a:noFill/>
        </p:spPr>
        <p:txBody>
          <a:bodyPr wrap="square">
            <a:spAutoFit/>
          </a:bodyPr>
          <a:lstStyle/>
          <a:p>
            <a:pPr>
              <a:spcAft>
                <a:spcPts val="600"/>
              </a:spcAft>
            </a:pPr>
            <a:r>
              <a:rPr sz="2400" dirty="0">
                <a:solidFill>
                  <a:srgbClr val="0A0A0A"/>
                </a:solidFill>
                <a:latin typeface="Calibri"/>
              </a:rPr>
              <a:t>•  Total Revenue</a:t>
            </a:r>
            <a:r>
              <a:rPr lang="en-CA" sz="2400" dirty="0">
                <a:solidFill>
                  <a:srgbClr val="0A0A0A"/>
                </a:solidFill>
                <a:latin typeface="Calibri"/>
              </a:rPr>
              <a:t>:</a:t>
            </a:r>
            <a:r>
              <a:rPr sz="2400" dirty="0">
                <a:solidFill>
                  <a:srgbClr val="0A0A0A"/>
                </a:solidFill>
                <a:latin typeface="Calibri"/>
              </a:rPr>
              <a:t> $1</a:t>
            </a:r>
            <a:r>
              <a:rPr lang="en-CA" sz="2400" dirty="0">
                <a:solidFill>
                  <a:srgbClr val="0A0A0A"/>
                </a:solidFill>
                <a:latin typeface="Calibri"/>
              </a:rPr>
              <a:t>2</a:t>
            </a:r>
            <a:r>
              <a:rPr sz="2400" dirty="0">
                <a:solidFill>
                  <a:srgbClr val="0A0A0A"/>
                </a:solidFill>
                <a:latin typeface="Calibri"/>
              </a:rPr>
              <a:t>,3</a:t>
            </a:r>
            <a:r>
              <a:rPr lang="en-CA" sz="2400" dirty="0">
                <a:solidFill>
                  <a:srgbClr val="0A0A0A"/>
                </a:solidFill>
                <a:latin typeface="Calibri"/>
              </a:rPr>
              <a:t>81</a:t>
            </a:r>
            <a:r>
              <a:rPr sz="2400" dirty="0">
                <a:solidFill>
                  <a:srgbClr val="0A0A0A"/>
                </a:solidFill>
                <a:latin typeface="Calibri"/>
              </a:rPr>
              <a:t>.</a:t>
            </a:r>
            <a:r>
              <a:rPr lang="en-CA" sz="2400" dirty="0">
                <a:solidFill>
                  <a:srgbClr val="0A0A0A"/>
                </a:solidFill>
                <a:latin typeface="Calibri"/>
              </a:rPr>
              <a:t>73</a:t>
            </a:r>
            <a:endParaRPr sz="2400" dirty="0">
              <a:solidFill>
                <a:srgbClr val="0A0A0A"/>
              </a:solidFill>
              <a:latin typeface="Calibri"/>
            </a:endParaRPr>
          </a:p>
          <a:p>
            <a:pPr>
              <a:spcAft>
                <a:spcPts val="600"/>
              </a:spcAft>
            </a:pPr>
            <a:r>
              <a:rPr sz="2400" dirty="0">
                <a:solidFill>
                  <a:srgbClr val="0A0A0A"/>
                </a:solidFill>
                <a:latin typeface="Calibri"/>
              </a:rPr>
              <a:t>•  Total Expenses</a:t>
            </a:r>
            <a:r>
              <a:rPr lang="en-CA" sz="2400" dirty="0">
                <a:solidFill>
                  <a:srgbClr val="0A0A0A"/>
                </a:solidFill>
                <a:latin typeface="Calibri"/>
              </a:rPr>
              <a:t>:</a:t>
            </a:r>
            <a:r>
              <a:rPr sz="2400" dirty="0">
                <a:solidFill>
                  <a:srgbClr val="0A0A0A"/>
                </a:solidFill>
                <a:latin typeface="Calibri"/>
              </a:rPr>
              <a:t> $9,</a:t>
            </a:r>
            <a:r>
              <a:rPr lang="en-CA" sz="2400" dirty="0">
                <a:solidFill>
                  <a:srgbClr val="0A0A0A"/>
                </a:solidFill>
                <a:latin typeface="Calibri"/>
              </a:rPr>
              <a:t>282</a:t>
            </a:r>
            <a:r>
              <a:rPr sz="2400" dirty="0">
                <a:solidFill>
                  <a:srgbClr val="0A0A0A"/>
                </a:solidFill>
                <a:latin typeface="Calibri"/>
              </a:rPr>
              <a:t>.</a:t>
            </a:r>
            <a:r>
              <a:rPr lang="en-CA" sz="2400" dirty="0">
                <a:solidFill>
                  <a:srgbClr val="0A0A0A"/>
                </a:solidFill>
                <a:latin typeface="Calibri"/>
              </a:rPr>
              <a:t>6</a:t>
            </a:r>
            <a:r>
              <a:rPr sz="2400" dirty="0">
                <a:solidFill>
                  <a:srgbClr val="0A0A0A"/>
                </a:solidFill>
                <a:latin typeface="Calibri"/>
              </a:rPr>
              <a:t>3</a:t>
            </a:r>
          </a:p>
          <a:p>
            <a:pPr lvl="1">
              <a:spcAft>
                <a:spcPts val="600"/>
              </a:spcAft>
            </a:pPr>
            <a:r>
              <a:rPr sz="2400" dirty="0">
                <a:solidFill>
                  <a:srgbClr val="0A0A0A"/>
                </a:solidFill>
                <a:latin typeface="Calibri"/>
              </a:rPr>
              <a:t>–  Largest expense Items</a:t>
            </a:r>
          </a:p>
          <a:p>
            <a:pPr lvl="2">
              <a:spcAft>
                <a:spcPts val="600"/>
              </a:spcAft>
            </a:pPr>
            <a:r>
              <a:rPr sz="2400" dirty="0">
                <a:solidFill>
                  <a:srgbClr val="0A0A0A"/>
                </a:solidFill>
                <a:latin typeface="Calibri"/>
              </a:rPr>
              <a:t>–  </a:t>
            </a:r>
            <a:r>
              <a:rPr lang="en-CA" sz="2400" dirty="0">
                <a:solidFill>
                  <a:srgbClr val="0A0A0A"/>
                </a:solidFill>
                <a:latin typeface="Calibri"/>
              </a:rPr>
              <a:t>Association fees: </a:t>
            </a:r>
            <a:r>
              <a:rPr sz="2400" dirty="0">
                <a:solidFill>
                  <a:srgbClr val="0A0A0A"/>
                </a:solidFill>
                <a:latin typeface="Calibri"/>
              </a:rPr>
              <a:t>$</a:t>
            </a:r>
            <a:r>
              <a:rPr lang="en-CA" sz="2400" dirty="0">
                <a:solidFill>
                  <a:srgbClr val="0A0A0A"/>
                </a:solidFill>
                <a:latin typeface="Calibri"/>
              </a:rPr>
              <a:t>2,628.90</a:t>
            </a:r>
            <a:endParaRPr sz="2400" dirty="0">
              <a:solidFill>
                <a:srgbClr val="0A0A0A"/>
              </a:solidFill>
              <a:latin typeface="Calibri"/>
            </a:endParaRPr>
          </a:p>
          <a:p>
            <a:pPr lvl="2">
              <a:spcAft>
                <a:spcPts val="600"/>
              </a:spcAft>
            </a:pPr>
            <a:r>
              <a:rPr sz="2400" dirty="0">
                <a:solidFill>
                  <a:srgbClr val="0A0A0A"/>
                </a:solidFill>
                <a:latin typeface="Calibri"/>
              </a:rPr>
              <a:t>–  Insurance for board and volunteers</a:t>
            </a:r>
            <a:r>
              <a:rPr lang="en-CA" sz="2400" dirty="0">
                <a:solidFill>
                  <a:srgbClr val="0A0A0A"/>
                </a:solidFill>
                <a:latin typeface="Calibri"/>
              </a:rPr>
              <a:t>:</a:t>
            </a:r>
            <a:r>
              <a:rPr sz="2400" dirty="0">
                <a:solidFill>
                  <a:srgbClr val="0A0A0A"/>
                </a:solidFill>
                <a:latin typeface="Calibri"/>
              </a:rPr>
              <a:t> $2</a:t>
            </a:r>
            <a:r>
              <a:rPr lang="en-CA" sz="2400" dirty="0">
                <a:solidFill>
                  <a:srgbClr val="0A0A0A"/>
                </a:solidFill>
                <a:latin typeface="Calibri"/>
              </a:rPr>
              <a:t>,117.88</a:t>
            </a:r>
            <a:endParaRPr sz="2400" dirty="0">
              <a:solidFill>
                <a:srgbClr val="0A0A0A"/>
              </a:solidFill>
              <a:latin typeface="Calibri"/>
            </a:endParaRPr>
          </a:p>
          <a:p>
            <a:pPr lvl="2">
              <a:spcAft>
                <a:spcPts val="600"/>
              </a:spcAft>
            </a:pPr>
            <a:r>
              <a:rPr sz="2400" dirty="0">
                <a:solidFill>
                  <a:srgbClr val="0A0A0A"/>
                </a:solidFill>
                <a:latin typeface="Calibri"/>
              </a:rPr>
              <a:t>–  Donations to SIRCH, Fish Hatchery, CHA and HHHS</a:t>
            </a:r>
            <a:r>
              <a:rPr lang="en-CA" sz="2400" dirty="0">
                <a:solidFill>
                  <a:srgbClr val="0A0A0A"/>
                </a:solidFill>
                <a:latin typeface="Calibri"/>
              </a:rPr>
              <a:t>:</a:t>
            </a:r>
            <a:r>
              <a:rPr sz="2400" dirty="0">
                <a:solidFill>
                  <a:srgbClr val="0A0A0A"/>
                </a:solidFill>
                <a:latin typeface="Calibri"/>
              </a:rPr>
              <a:t> $2,</a:t>
            </a:r>
            <a:r>
              <a:rPr lang="en-CA" sz="2400" dirty="0">
                <a:solidFill>
                  <a:srgbClr val="0A0A0A"/>
                </a:solidFill>
                <a:latin typeface="Calibri"/>
              </a:rPr>
              <a:t>25</a:t>
            </a:r>
            <a:r>
              <a:rPr sz="2400" dirty="0">
                <a:solidFill>
                  <a:srgbClr val="0A0A0A"/>
                </a:solidFill>
                <a:latin typeface="Calibri"/>
              </a:rPr>
              <a:t>0</a:t>
            </a: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93B09C76-8847-4644-A35F-6D15DADBFFAB}" type="slidenum">
              <a:rPr lang="en-US" sz="1000">
                <a:solidFill>
                  <a:srgbClr val="808080"/>
                </a:solidFill>
              </a:rPr>
              <a:t>11</a:t>
            </a:fld>
            <a:endParaRPr lang="en-US" sz="1000">
              <a:solidFill>
                <a:srgbClr val="80808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974169" y="2002625"/>
            <a:ext cx="1363351" cy="1329390"/>
          </a:xfrm>
          <a:prstGeom prst="rect">
            <a:avLst/>
          </a:prstGeom>
          <a:noFill/>
          <a:ln w="0">
            <a:noFill/>
          </a:ln>
        </p:spPr>
      </p:pic>
      <p:pic>
        <p:nvPicPr>
          <p:cNvPr id="8" name="Picture 7"/>
          <p:cNvPicPr/>
          <p:nvPr/>
        </p:nvPicPr>
        <p:blipFill>
          <a:blip r:embed="rId3"/>
          <a:stretch/>
        </p:blipFill>
        <p:spPr>
          <a:xfrm>
            <a:off x="3317173" y="1836737"/>
            <a:ext cx="2249938" cy="1406129"/>
          </a:xfrm>
          <a:prstGeom prst="rect">
            <a:avLst/>
          </a:prstGeom>
          <a:noFill/>
          <a:ln w="0">
            <a:noFill/>
          </a:ln>
        </p:spPr>
      </p:pic>
      <p:pic>
        <p:nvPicPr>
          <p:cNvPr id="9" name="Picture 8"/>
          <p:cNvPicPr/>
          <p:nvPr/>
        </p:nvPicPr>
        <p:blipFill>
          <a:blip r:embed="rId4"/>
          <a:stretch/>
        </p:blipFill>
        <p:spPr>
          <a:xfrm>
            <a:off x="5790472" y="1851105"/>
            <a:ext cx="2482769" cy="1395680"/>
          </a:xfrm>
          <a:prstGeom prst="rect">
            <a:avLst/>
          </a:prstGeom>
          <a:noFill/>
          <a:ln w="0">
            <a:noFill/>
          </a:ln>
        </p:spPr>
      </p:pic>
      <p:pic>
        <p:nvPicPr>
          <p:cNvPr id="10" name="Picture 9"/>
          <p:cNvPicPr/>
          <p:nvPr/>
        </p:nvPicPr>
        <p:blipFill>
          <a:blip r:embed="rId5"/>
          <a:stretch/>
        </p:blipFill>
        <p:spPr>
          <a:xfrm>
            <a:off x="808280" y="3560274"/>
            <a:ext cx="2256469" cy="1013615"/>
          </a:xfrm>
          <a:prstGeom prst="rect">
            <a:avLst/>
          </a:prstGeom>
          <a:noFill/>
          <a:ln w="0">
            <a:noFill/>
          </a:ln>
        </p:spPr>
      </p:pic>
      <p:pic>
        <p:nvPicPr>
          <p:cNvPr id="11" name="Picture 10"/>
          <p:cNvPicPr/>
          <p:nvPr/>
        </p:nvPicPr>
        <p:blipFill>
          <a:blip r:embed="rId6"/>
          <a:stretch/>
        </p:blipFill>
        <p:spPr>
          <a:xfrm>
            <a:off x="3130712" y="3344097"/>
            <a:ext cx="2921327" cy="1229792"/>
          </a:xfrm>
          <a:prstGeom prst="rect">
            <a:avLst/>
          </a:prstGeom>
          <a:noFill/>
          <a:ln w="0">
            <a:noFill/>
          </a:ln>
        </p:spPr>
      </p:pic>
      <p:pic>
        <p:nvPicPr>
          <p:cNvPr id="12" name="Picture 11"/>
          <p:cNvPicPr/>
          <p:nvPr/>
        </p:nvPicPr>
        <p:blipFill>
          <a:blip r:embed="rId7"/>
          <a:stretch/>
        </p:blipFill>
        <p:spPr>
          <a:xfrm>
            <a:off x="6031793" y="3329729"/>
            <a:ext cx="2407335" cy="1112886"/>
          </a:xfrm>
          <a:prstGeom prst="rect">
            <a:avLst/>
          </a:prstGeom>
          <a:noFill/>
          <a:ln w="0">
            <a:noFill/>
          </a:ln>
        </p:spPr>
      </p:pic>
      <p:pic>
        <p:nvPicPr>
          <p:cNvPr id="13" name="Picture 12"/>
          <p:cNvPicPr/>
          <p:nvPr/>
        </p:nvPicPr>
        <p:blipFill>
          <a:blip r:embed="rId8"/>
          <a:stretch/>
        </p:blipFill>
        <p:spPr>
          <a:xfrm>
            <a:off x="725336" y="4739777"/>
            <a:ext cx="2333535" cy="1311756"/>
          </a:xfrm>
          <a:prstGeom prst="rect">
            <a:avLst/>
          </a:prstGeom>
          <a:noFill/>
          <a:ln w="0">
            <a:noFill/>
          </a:ln>
        </p:spPr>
      </p:pic>
      <p:pic>
        <p:nvPicPr>
          <p:cNvPr id="14" name="Picture 13"/>
          <p:cNvPicPr/>
          <p:nvPr/>
        </p:nvPicPr>
        <p:blipFill>
          <a:blip r:embed="rId9"/>
          <a:stretch/>
        </p:blipFill>
        <p:spPr>
          <a:xfrm>
            <a:off x="3457917" y="4743369"/>
            <a:ext cx="1990656" cy="1250038"/>
          </a:xfrm>
          <a:prstGeom prst="rect">
            <a:avLst/>
          </a:prstGeom>
          <a:noFill/>
          <a:ln w="0">
            <a:noFill/>
          </a:ln>
        </p:spPr>
      </p:pic>
      <p:pic>
        <p:nvPicPr>
          <p:cNvPr id="15" name="Picture 14"/>
          <p:cNvPicPr/>
          <p:nvPr/>
        </p:nvPicPr>
        <p:blipFill>
          <a:blip r:embed="rId10"/>
          <a:stretch/>
        </p:blipFill>
        <p:spPr>
          <a:xfrm>
            <a:off x="6209437" y="4745655"/>
            <a:ext cx="2395579" cy="1238282"/>
          </a:xfrm>
          <a:prstGeom prst="rect">
            <a:avLst/>
          </a:prstGeom>
          <a:noFill/>
          <a:ln w="0">
            <a:noFill/>
          </a:ln>
        </p:spPr>
      </p:pic>
      <p:sp>
        <p:nvSpPr>
          <p:cNvPr id="2" name="TextBox 1">
            <a:extLst>
              <a:ext uri="{FF2B5EF4-FFF2-40B4-BE49-F238E27FC236}">
                <a16:creationId xmlns:a16="http://schemas.microsoft.com/office/drawing/2014/main" id="{D4A196A8-80C7-4E71-C1BC-C463F1FAE148}"/>
              </a:ext>
            </a:extLst>
          </p:cNvPr>
          <p:cNvSpPr txBox="1"/>
          <p:nvPr/>
        </p:nvSpPr>
        <p:spPr>
          <a:xfrm>
            <a:off x="502920" y="502920"/>
            <a:ext cx="8229600" cy="707886"/>
          </a:xfrm>
          <a:prstGeom prst="rect">
            <a:avLst/>
          </a:prstGeom>
          <a:noFill/>
        </p:spPr>
        <p:txBody>
          <a:bodyPr wrap="square">
            <a:spAutoFit/>
          </a:bodyPr>
          <a:lstStyle/>
          <a:p>
            <a:r>
              <a:rPr lang="en-CA" sz="4000" b="1" dirty="0">
                <a:solidFill>
                  <a:srgbClr val="9E1B42"/>
                </a:solidFill>
                <a:latin typeface="Calibri"/>
              </a:rPr>
              <a:t>2025 RLCA Sponsors</a:t>
            </a:r>
            <a:endParaRPr sz="4000" b="1" dirty="0">
              <a:solidFill>
                <a:srgbClr val="9E1B42"/>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dirty="0">
                <a:solidFill>
                  <a:srgbClr val="9E1B42"/>
                </a:solidFill>
                <a:latin typeface="Calibri"/>
              </a:rPr>
              <a:t>Motion #3</a:t>
            </a:r>
          </a:p>
        </p:txBody>
      </p:sp>
      <p:sp>
        <p:nvSpPr>
          <p:cNvPr id="3" name="TextBox 2"/>
          <p:cNvSpPr txBox="1"/>
          <p:nvPr/>
        </p:nvSpPr>
        <p:spPr>
          <a:xfrm>
            <a:off x="1051560" y="2011680"/>
            <a:ext cx="7223760" cy="3431709"/>
          </a:xfrm>
          <a:prstGeom prst="rect">
            <a:avLst/>
          </a:prstGeom>
          <a:noFill/>
        </p:spPr>
        <p:txBody>
          <a:bodyPr wrap="square">
            <a:spAutoFit/>
          </a:bodyPr>
          <a:lstStyle/>
          <a:p>
            <a:pPr>
              <a:spcAft>
                <a:spcPts val="600"/>
              </a:spcAft>
            </a:pPr>
            <a:r>
              <a:rPr sz="2400" dirty="0">
                <a:solidFill>
                  <a:srgbClr val="0A0A0A"/>
                </a:solidFill>
                <a:latin typeface="Calibri"/>
              </a:rPr>
              <a:t>I move to approve the</a:t>
            </a:r>
          </a:p>
          <a:p>
            <a:pPr>
              <a:spcAft>
                <a:spcPts val="600"/>
              </a:spcAft>
            </a:pPr>
            <a:r>
              <a:rPr sz="2400" dirty="0">
                <a:solidFill>
                  <a:srgbClr val="0A0A0A"/>
                </a:solidFill>
                <a:latin typeface="Calibri"/>
              </a:rPr>
              <a:t>“202</a:t>
            </a:r>
            <a:r>
              <a:rPr lang="en-CA" sz="2400" dirty="0">
                <a:solidFill>
                  <a:srgbClr val="0A0A0A"/>
                </a:solidFill>
                <a:latin typeface="Calibri"/>
              </a:rPr>
              <a:t>5</a:t>
            </a:r>
            <a:r>
              <a:rPr sz="2400" dirty="0">
                <a:solidFill>
                  <a:srgbClr val="0A0A0A"/>
                </a:solidFill>
                <a:latin typeface="Calibri"/>
              </a:rPr>
              <a:t> Financial Results Jan 1, 202</a:t>
            </a:r>
            <a:r>
              <a:rPr lang="en-CA" sz="2400" dirty="0">
                <a:solidFill>
                  <a:srgbClr val="0A0A0A"/>
                </a:solidFill>
                <a:latin typeface="Calibri"/>
              </a:rPr>
              <a:t>5</a:t>
            </a:r>
            <a:r>
              <a:rPr sz="2400" dirty="0">
                <a:solidFill>
                  <a:srgbClr val="0A0A0A"/>
                </a:solidFill>
                <a:latin typeface="Calibri"/>
              </a:rPr>
              <a:t> to December 31, 202</a:t>
            </a:r>
            <a:r>
              <a:rPr lang="en-CA" sz="2400" dirty="0">
                <a:solidFill>
                  <a:srgbClr val="0A0A0A"/>
                </a:solidFill>
                <a:latin typeface="Calibri"/>
              </a:rPr>
              <a:t>5</a:t>
            </a:r>
            <a:r>
              <a:rPr sz="2400" dirty="0">
                <a:solidFill>
                  <a:srgbClr val="0A0A0A"/>
                </a:solidFill>
                <a:latin typeface="Calibri"/>
              </a:rPr>
              <a:t>”</a:t>
            </a:r>
          </a:p>
          <a:p>
            <a:pPr>
              <a:spcAft>
                <a:spcPts val="600"/>
              </a:spcAft>
            </a:pPr>
            <a:r>
              <a:rPr sz="2400" dirty="0">
                <a:solidFill>
                  <a:srgbClr val="0A0A0A"/>
                </a:solidFill>
                <a:latin typeface="Calibri"/>
              </a:rPr>
              <a:t>as presented to the members at the AGM on July 1</a:t>
            </a:r>
            <a:r>
              <a:rPr lang="en-CA" sz="2400" dirty="0">
                <a:solidFill>
                  <a:srgbClr val="0A0A0A"/>
                </a:solidFill>
                <a:latin typeface="Calibri"/>
              </a:rPr>
              <a:t>1</a:t>
            </a:r>
            <a:r>
              <a:rPr sz="2400" dirty="0">
                <a:solidFill>
                  <a:srgbClr val="0A0A0A"/>
                </a:solidFill>
                <a:latin typeface="Calibri"/>
              </a:rPr>
              <a:t>, 202</a:t>
            </a:r>
            <a:r>
              <a:rPr lang="en-CA" sz="2400" dirty="0">
                <a:solidFill>
                  <a:srgbClr val="0A0A0A"/>
                </a:solidFill>
                <a:latin typeface="Calibri"/>
              </a:rPr>
              <a:t>6</a:t>
            </a:r>
            <a:endParaRPr sz="2400" dirty="0">
              <a:solidFill>
                <a:srgbClr val="0A0A0A"/>
              </a:solidFill>
              <a:latin typeface="Calibri"/>
            </a:endParaRPr>
          </a:p>
          <a:p>
            <a:pPr>
              <a:spcAft>
                <a:spcPts val="600"/>
              </a:spcAft>
            </a:pPr>
            <a:endParaRPr sz="2400" dirty="0">
              <a:solidFill>
                <a:srgbClr val="0A0A0A"/>
              </a:solidFill>
              <a:latin typeface="Calibri"/>
            </a:endParaRPr>
          </a:p>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79028594-0A66-4640-90A8-4C5F2193456E}" type="slidenum">
              <a:rPr lang="en-US" sz="1000">
                <a:solidFill>
                  <a:srgbClr val="808080"/>
                </a:solidFill>
              </a:rPr>
              <a:t>13</a:t>
            </a:fld>
            <a:endParaRPr lang="en-US" sz="1000">
              <a:solidFill>
                <a:srgbClr val="80808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a:solidFill>
                  <a:srgbClr val="9E1B42"/>
                </a:solidFill>
                <a:latin typeface="Calibri"/>
              </a:rPr>
              <a:t>Motion #4</a:t>
            </a:r>
          </a:p>
        </p:txBody>
      </p:sp>
      <p:sp>
        <p:nvSpPr>
          <p:cNvPr id="3" name="TextBox 2"/>
          <p:cNvSpPr txBox="1"/>
          <p:nvPr/>
        </p:nvSpPr>
        <p:spPr>
          <a:xfrm>
            <a:off x="1051560" y="1593666"/>
            <a:ext cx="7223760" cy="4170372"/>
          </a:xfrm>
          <a:prstGeom prst="rect">
            <a:avLst/>
          </a:prstGeom>
          <a:noFill/>
        </p:spPr>
        <p:txBody>
          <a:bodyPr wrap="square">
            <a:spAutoFit/>
          </a:bodyPr>
          <a:lstStyle/>
          <a:p>
            <a:pPr>
              <a:spcAft>
                <a:spcPts val="600"/>
              </a:spcAft>
            </a:pPr>
            <a:r>
              <a:rPr sz="2400" dirty="0">
                <a:solidFill>
                  <a:srgbClr val="0A0A0A"/>
                </a:solidFill>
                <a:latin typeface="Calibri"/>
              </a:rPr>
              <a:t>I move to enact an Extraordinary Resolution dispensing with appointing an auditor or having an audit or review engagement for the 202</a:t>
            </a:r>
            <a:r>
              <a:rPr lang="en-CA" sz="2400" dirty="0">
                <a:solidFill>
                  <a:srgbClr val="0A0A0A"/>
                </a:solidFill>
                <a:latin typeface="Calibri"/>
              </a:rPr>
              <a:t>6</a:t>
            </a:r>
            <a:r>
              <a:rPr sz="2400" dirty="0">
                <a:solidFill>
                  <a:srgbClr val="0A0A0A"/>
                </a:solidFill>
                <a:latin typeface="Calibri"/>
              </a:rPr>
              <a:t> fiscal year, the extraordinary resolution being presented to the members at the AGM held July 1</a:t>
            </a:r>
            <a:r>
              <a:rPr lang="en-CA" sz="2400" dirty="0">
                <a:solidFill>
                  <a:srgbClr val="0A0A0A"/>
                </a:solidFill>
                <a:latin typeface="Calibri"/>
              </a:rPr>
              <a:t>1</a:t>
            </a:r>
            <a:r>
              <a:rPr sz="2400" dirty="0">
                <a:solidFill>
                  <a:srgbClr val="0A0A0A"/>
                </a:solidFill>
                <a:latin typeface="Calibri"/>
              </a:rPr>
              <a:t>, 202</a:t>
            </a:r>
            <a:r>
              <a:rPr lang="en-CA" sz="2400" dirty="0">
                <a:solidFill>
                  <a:srgbClr val="0A0A0A"/>
                </a:solidFill>
                <a:latin typeface="Calibri"/>
              </a:rPr>
              <a:t>6</a:t>
            </a:r>
          </a:p>
          <a:p>
            <a:pPr>
              <a:spcAft>
                <a:spcPts val="600"/>
              </a:spcAft>
            </a:pPr>
            <a:endParaRPr sz="2400" dirty="0">
              <a:solidFill>
                <a:srgbClr val="0A0A0A"/>
              </a:solidFill>
              <a:latin typeface="Calibri"/>
            </a:endParaRPr>
          </a:p>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endParaRPr lang="en-CA" sz="2400" dirty="0">
              <a:solidFill>
                <a:srgbClr val="0A0A0A"/>
              </a:solidFill>
              <a:latin typeface="Calibri"/>
            </a:endParaRPr>
          </a:p>
          <a:p>
            <a:pPr>
              <a:spcAft>
                <a:spcPts val="600"/>
              </a:spcAft>
            </a:pPr>
            <a:endParaRPr lang="en-CA" sz="2400" dirty="0">
              <a:solidFill>
                <a:srgbClr val="0A0A0A"/>
              </a:solidFill>
              <a:latin typeface="Calibri"/>
            </a:endParaRPr>
          </a:p>
          <a:p>
            <a:pPr>
              <a:spcAft>
                <a:spcPts val="600"/>
              </a:spcAft>
            </a:pPr>
            <a:r>
              <a:rPr lang="en-CA" sz="2400" dirty="0">
                <a:solidFill>
                  <a:srgbClr val="0A0A0A"/>
                </a:solidFill>
                <a:latin typeface="Calibri"/>
              </a:rPr>
              <a:t>Anyone interested in performing the 2026 audit?</a:t>
            </a:r>
            <a:endParaRPr sz="2400" dirty="0">
              <a:solidFill>
                <a:srgbClr val="0A0A0A"/>
              </a:solidFill>
              <a:latin typeface="Calibri"/>
            </a:endParaRP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19668EF9-F545-4542-B437-1DEFFA402A13}" type="slidenum">
              <a:rPr lang="en-US" sz="1000">
                <a:solidFill>
                  <a:srgbClr val="808080"/>
                </a:solidFill>
              </a:rPr>
              <a:t>14</a:t>
            </a:fld>
            <a:endParaRPr lang="en-US" sz="1000">
              <a:solidFill>
                <a:srgbClr val="80808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a:solidFill>
                  <a:srgbClr val="9E1B42"/>
                </a:solidFill>
                <a:latin typeface="Calibri"/>
              </a:rPr>
              <a:t>Motion #5</a:t>
            </a:r>
          </a:p>
        </p:txBody>
      </p:sp>
      <p:sp>
        <p:nvSpPr>
          <p:cNvPr id="3" name="TextBox 2"/>
          <p:cNvSpPr txBox="1"/>
          <p:nvPr/>
        </p:nvSpPr>
        <p:spPr>
          <a:xfrm>
            <a:off x="502920" y="1495694"/>
            <a:ext cx="7772400" cy="461665"/>
          </a:xfrm>
          <a:prstGeom prst="rect">
            <a:avLst/>
          </a:prstGeom>
          <a:noFill/>
        </p:spPr>
        <p:txBody>
          <a:bodyPr wrap="square">
            <a:spAutoFit/>
          </a:bodyPr>
          <a:lstStyle/>
          <a:p>
            <a:pPr>
              <a:spcAft>
                <a:spcPts val="600"/>
              </a:spcAft>
            </a:pPr>
            <a:r>
              <a:rPr sz="2400" dirty="0">
                <a:solidFill>
                  <a:srgbClr val="0A0A0A"/>
                </a:solidFill>
                <a:latin typeface="Calibri"/>
              </a:rPr>
              <a:t>I move to approve donations from RLCA in 202</a:t>
            </a:r>
            <a:r>
              <a:rPr lang="en-CA" sz="2400" dirty="0">
                <a:solidFill>
                  <a:srgbClr val="0A0A0A"/>
                </a:solidFill>
                <a:latin typeface="Calibri"/>
              </a:rPr>
              <a:t>6</a:t>
            </a:r>
            <a:r>
              <a:rPr sz="2400" dirty="0">
                <a:solidFill>
                  <a:srgbClr val="0A0A0A"/>
                </a:solidFill>
                <a:latin typeface="Calibri"/>
              </a:rPr>
              <a:t> as follows:</a:t>
            </a:r>
          </a:p>
        </p:txBody>
      </p:sp>
      <p:sp>
        <p:nvSpPr>
          <p:cNvPr id="4" name="TextBox 3"/>
          <p:cNvSpPr txBox="1"/>
          <p:nvPr/>
        </p:nvSpPr>
        <p:spPr>
          <a:xfrm>
            <a:off x="502920" y="2207621"/>
            <a:ext cx="7772400" cy="2985433"/>
          </a:xfrm>
          <a:prstGeom prst="rect">
            <a:avLst/>
          </a:prstGeom>
          <a:noFill/>
        </p:spPr>
        <p:txBody>
          <a:bodyPr wrap="square">
            <a:spAutoFit/>
          </a:bodyPr>
          <a:lstStyle/>
          <a:p>
            <a:pPr>
              <a:spcAft>
                <a:spcPts val="600"/>
              </a:spcAft>
            </a:pPr>
            <a:r>
              <a:rPr sz="2400" dirty="0">
                <a:solidFill>
                  <a:srgbClr val="0A0A0A"/>
                </a:solidFill>
                <a:latin typeface="Calibri"/>
              </a:rPr>
              <a:t>•  Haliburton Highlands Outdoor Association in support of the Fish Hatchery: $500</a:t>
            </a:r>
          </a:p>
          <a:p>
            <a:pPr>
              <a:spcAft>
                <a:spcPts val="600"/>
              </a:spcAft>
            </a:pPr>
            <a:r>
              <a:rPr sz="2400" dirty="0">
                <a:solidFill>
                  <a:srgbClr val="0A0A0A"/>
                </a:solidFill>
                <a:latin typeface="Calibri"/>
              </a:rPr>
              <a:t>•  Haliburton Highlands Health Services in support of the hospital: $500</a:t>
            </a:r>
          </a:p>
          <a:p>
            <a:pPr>
              <a:spcAft>
                <a:spcPts val="600"/>
              </a:spcAft>
            </a:pPr>
            <a:r>
              <a:rPr sz="2400" dirty="0">
                <a:solidFill>
                  <a:srgbClr val="0A0A0A"/>
                </a:solidFill>
                <a:latin typeface="Calibri"/>
              </a:rPr>
              <a:t>•  </a:t>
            </a:r>
            <a:r>
              <a:rPr lang="en-CA" sz="2400" dirty="0">
                <a:solidFill>
                  <a:srgbClr val="0A0A0A"/>
                </a:solidFill>
                <a:latin typeface="Calibri"/>
              </a:rPr>
              <a:t>Water Watchers</a:t>
            </a:r>
            <a:r>
              <a:rPr sz="2400" dirty="0">
                <a:solidFill>
                  <a:srgbClr val="0A0A0A"/>
                </a:solidFill>
                <a:latin typeface="Calibri"/>
              </a:rPr>
              <a:t>: $500</a:t>
            </a:r>
          </a:p>
          <a:p>
            <a:pPr>
              <a:spcAft>
                <a:spcPts val="600"/>
              </a:spcAft>
            </a:pPr>
            <a:r>
              <a:rPr sz="2400" dirty="0">
                <a:solidFill>
                  <a:srgbClr val="0A0A0A"/>
                </a:solidFill>
                <a:latin typeface="Calibri"/>
              </a:rPr>
              <a:t>•  SIRCH Community Services $500</a:t>
            </a:r>
          </a:p>
          <a:p>
            <a:pPr>
              <a:spcAft>
                <a:spcPts val="600"/>
              </a:spcAft>
            </a:pPr>
            <a:r>
              <a:rPr sz="2400" dirty="0">
                <a:solidFill>
                  <a:srgbClr val="0A0A0A"/>
                </a:solidFill>
                <a:latin typeface="Calibri"/>
              </a:rPr>
              <a:t>•  The Drop Zone $250</a:t>
            </a:r>
          </a:p>
        </p:txBody>
      </p:sp>
      <p:sp>
        <p:nvSpPr>
          <p:cNvPr id="5" name="TextBox 4"/>
          <p:cNvSpPr txBox="1"/>
          <p:nvPr/>
        </p:nvSpPr>
        <p:spPr>
          <a:xfrm>
            <a:off x="627017" y="5401419"/>
            <a:ext cx="7223760" cy="907941"/>
          </a:xfrm>
          <a:prstGeom prst="rect">
            <a:avLst/>
          </a:prstGeom>
          <a:noFill/>
        </p:spPr>
        <p:txBody>
          <a:bodyPr wrap="square">
            <a:spAutoFit/>
          </a:bodyPr>
          <a:lstStyle/>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6" name="TextBox 5"/>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7" name="TextBox 6"/>
          <p:cNvSpPr txBox="1"/>
          <p:nvPr/>
        </p:nvSpPr>
        <p:spPr>
          <a:xfrm>
            <a:off x="8321040" y="6382512"/>
            <a:ext cx="685800" cy="320040"/>
          </a:xfrm>
          <a:prstGeom prst="rect">
            <a:avLst/>
          </a:prstGeom>
          <a:noFill/>
        </p:spPr>
        <p:txBody>
          <a:bodyPr wrap="none">
            <a:spAutoFit/>
          </a:bodyPr>
          <a:lstStyle/>
          <a:p>
            <a:pPr algn="r"/>
            <a:fld id="{FEE11848-F16D-4832-BE89-A651972BB1C3}" type="slidenum">
              <a:rPr lang="en-US" sz="1000">
                <a:solidFill>
                  <a:srgbClr val="808080"/>
                </a:solidFill>
              </a:rPr>
              <a:t>15</a:t>
            </a:fld>
            <a:endParaRPr lang="en-US" sz="1000">
              <a:solidFill>
                <a:srgbClr val="80808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365760"/>
            <a:ext cx="8229600" cy="1005840"/>
          </a:xfrm>
          <a:prstGeom prst="rect">
            <a:avLst/>
          </a:prstGeom>
          <a:noFill/>
        </p:spPr>
        <p:txBody>
          <a:bodyPr wrap="square">
            <a:spAutoFit/>
          </a:bodyPr>
          <a:lstStyle/>
          <a:p>
            <a:r>
              <a:rPr sz="4000" b="1">
                <a:solidFill>
                  <a:srgbClr val="9E1B42"/>
                </a:solidFill>
                <a:latin typeface="Calibri"/>
              </a:rPr>
              <a:t>Motion #6</a:t>
            </a:r>
          </a:p>
        </p:txBody>
      </p:sp>
      <p:sp>
        <p:nvSpPr>
          <p:cNvPr id="3" name="TextBox 2"/>
          <p:cNvSpPr txBox="1"/>
          <p:nvPr/>
        </p:nvSpPr>
        <p:spPr>
          <a:xfrm>
            <a:off x="502920" y="1275695"/>
            <a:ext cx="7223760" cy="461665"/>
          </a:xfrm>
          <a:prstGeom prst="rect">
            <a:avLst/>
          </a:prstGeom>
          <a:noFill/>
        </p:spPr>
        <p:txBody>
          <a:bodyPr wrap="square">
            <a:spAutoFit/>
          </a:bodyPr>
          <a:lstStyle/>
          <a:p>
            <a:pPr>
              <a:spcAft>
                <a:spcPts val="600"/>
              </a:spcAft>
            </a:pPr>
            <a:r>
              <a:rPr sz="2400" dirty="0">
                <a:solidFill>
                  <a:srgbClr val="0A0A0A"/>
                </a:solidFill>
                <a:latin typeface="Calibri"/>
              </a:rPr>
              <a:t>I move to affirm</a:t>
            </a:r>
          </a:p>
        </p:txBody>
      </p:sp>
      <p:sp>
        <p:nvSpPr>
          <p:cNvPr id="4" name="TextBox 3"/>
          <p:cNvSpPr txBox="1"/>
          <p:nvPr/>
        </p:nvSpPr>
        <p:spPr>
          <a:xfrm>
            <a:off x="502920" y="1737360"/>
            <a:ext cx="7223760" cy="3585597"/>
          </a:xfrm>
          <a:prstGeom prst="rect">
            <a:avLst/>
          </a:prstGeom>
          <a:noFill/>
        </p:spPr>
        <p:txBody>
          <a:bodyPr wrap="square">
            <a:spAutoFit/>
          </a:bodyPr>
          <a:lstStyle/>
          <a:p>
            <a:pPr>
              <a:spcAft>
                <a:spcPts val="600"/>
              </a:spcAft>
            </a:pPr>
            <a:r>
              <a:rPr sz="2400" dirty="0">
                <a:solidFill>
                  <a:srgbClr val="0A0A0A"/>
                </a:solidFill>
                <a:latin typeface="Calibri"/>
              </a:rPr>
              <a:t>•  Steve Harris</a:t>
            </a:r>
          </a:p>
          <a:p>
            <a:pPr>
              <a:spcAft>
                <a:spcPts val="600"/>
              </a:spcAft>
            </a:pPr>
            <a:r>
              <a:rPr sz="2400" dirty="0">
                <a:solidFill>
                  <a:srgbClr val="0A0A0A"/>
                </a:solidFill>
                <a:latin typeface="Calibri"/>
              </a:rPr>
              <a:t>•  Laurie Kerr</a:t>
            </a:r>
          </a:p>
          <a:p>
            <a:pPr>
              <a:spcAft>
                <a:spcPts val="600"/>
              </a:spcAft>
            </a:pPr>
            <a:r>
              <a:rPr sz="2400" dirty="0">
                <a:solidFill>
                  <a:srgbClr val="0A0A0A"/>
                </a:solidFill>
                <a:latin typeface="Calibri"/>
              </a:rPr>
              <a:t>•  Jess Kidd</a:t>
            </a:r>
          </a:p>
          <a:p>
            <a:pPr>
              <a:spcAft>
                <a:spcPts val="600"/>
              </a:spcAft>
            </a:pPr>
            <a:r>
              <a:rPr sz="2400" dirty="0">
                <a:solidFill>
                  <a:srgbClr val="0A0A0A"/>
                </a:solidFill>
                <a:latin typeface="Calibri"/>
              </a:rPr>
              <a:t>•  Donna Luger</a:t>
            </a:r>
          </a:p>
          <a:p>
            <a:pPr>
              <a:spcAft>
                <a:spcPts val="600"/>
              </a:spcAft>
            </a:pPr>
            <a:r>
              <a:rPr sz="2400" dirty="0">
                <a:solidFill>
                  <a:srgbClr val="0A0A0A"/>
                </a:solidFill>
                <a:latin typeface="Calibri"/>
              </a:rPr>
              <a:t>•  Paula Miller</a:t>
            </a:r>
          </a:p>
          <a:p>
            <a:pPr>
              <a:spcAft>
                <a:spcPts val="600"/>
              </a:spcAft>
            </a:pPr>
            <a:r>
              <a:rPr sz="2400" dirty="0">
                <a:solidFill>
                  <a:srgbClr val="0A0A0A"/>
                </a:solidFill>
                <a:latin typeface="Calibri"/>
              </a:rPr>
              <a:t>•  Gerry Oxford</a:t>
            </a:r>
          </a:p>
          <a:p>
            <a:pPr>
              <a:spcAft>
                <a:spcPts val="600"/>
              </a:spcAft>
            </a:pPr>
            <a:r>
              <a:rPr sz="2400" dirty="0">
                <a:solidFill>
                  <a:srgbClr val="0A0A0A"/>
                </a:solidFill>
                <a:latin typeface="Calibri"/>
              </a:rPr>
              <a:t>•  Ed Payne</a:t>
            </a:r>
            <a:endParaRPr lang="en-CA" sz="2400" dirty="0">
              <a:solidFill>
                <a:srgbClr val="0A0A0A"/>
              </a:solidFill>
              <a:latin typeface="Calibri"/>
            </a:endParaRPr>
          </a:p>
          <a:p>
            <a:pPr>
              <a:spcAft>
                <a:spcPts val="600"/>
              </a:spcAft>
            </a:pPr>
            <a:r>
              <a:rPr lang="en-CA" sz="2400" dirty="0">
                <a:solidFill>
                  <a:srgbClr val="0A0A0A"/>
                </a:solidFill>
              </a:rPr>
              <a:t>•  Amanda Bellerby</a:t>
            </a:r>
          </a:p>
        </p:txBody>
      </p:sp>
      <p:sp>
        <p:nvSpPr>
          <p:cNvPr id="5" name="TextBox 4"/>
          <p:cNvSpPr txBox="1"/>
          <p:nvPr/>
        </p:nvSpPr>
        <p:spPr>
          <a:xfrm>
            <a:off x="3474720" y="2455468"/>
            <a:ext cx="5669280" cy="2908489"/>
          </a:xfrm>
          <a:prstGeom prst="rect">
            <a:avLst/>
          </a:prstGeom>
          <a:noFill/>
        </p:spPr>
        <p:txBody>
          <a:bodyPr wrap="square">
            <a:spAutoFit/>
          </a:bodyPr>
          <a:lstStyle/>
          <a:p>
            <a:pPr>
              <a:spcAft>
                <a:spcPts val="600"/>
              </a:spcAft>
            </a:pPr>
            <a:r>
              <a:rPr sz="2400" dirty="0">
                <a:solidFill>
                  <a:srgbClr val="0A0A0A"/>
                </a:solidFill>
                <a:latin typeface="Calibri"/>
              </a:rPr>
              <a:t>as directors of the RLCA for the period July 31, 202</a:t>
            </a:r>
            <a:r>
              <a:rPr lang="en-CA" sz="2400" dirty="0">
                <a:solidFill>
                  <a:srgbClr val="0A0A0A"/>
                </a:solidFill>
                <a:latin typeface="Calibri"/>
              </a:rPr>
              <a:t>6</a:t>
            </a:r>
            <a:r>
              <a:rPr sz="2400" dirty="0">
                <a:solidFill>
                  <a:srgbClr val="0A0A0A"/>
                </a:solidFill>
                <a:latin typeface="Calibri"/>
              </a:rPr>
              <a:t>, until the next AGM or until </a:t>
            </a:r>
            <a:r>
              <a:rPr lang="en-CA" sz="2400" dirty="0">
                <a:solidFill>
                  <a:srgbClr val="0A0A0A"/>
                </a:solidFill>
                <a:latin typeface="Calibri"/>
              </a:rPr>
              <a:t>their </a:t>
            </a:r>
            <a:r>
              <a:rPr sz="2400" dirty="0">
                <a:solidFill>
                  <a:srgbClr val="0A0A0A"/>
                </a:solidFill>
                <a:latin typeface="Calibri"/>
              </a:rPr>
              <a:t>successor is elected or appointed, whichever shall first occur.</a:t>
            </a:r>
            <a:endParaRPr lang="en-CA" sz="2400" dirty="0">
              <a:solidFill>
                <a:srgbClr val="0A0A0A"/>
              </a:solidFill>
              <a:latin typeface="Calibri"/>
            </a:endParaRPr>
          </a:p>
          <a:p>
            <a:pPr>
              <a:spcAft>
                <a:spcPts val="600"/>
              </a:spcAft>
            </a:pPr>
            <a:endParaRPr sz="2400" dirty="0">
              <a:solidFill>
                <a:srgbClr val="0A0A0A"/>
              </a:solidFill>
              <a:latin typeface="Calibri"/>
            </a:endParaRPr>
          </a:p>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6" name="TextBox 5"/>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7" name="TextBox 6"/>
          <p:cNvSpPr txBox="1"/>
          <p:nvPr/>
        </p:nvSpPr>
        <p:spPr>
          <a:xfrm>
            <a:off x="8321040" y="6382512"/>
            <a:ext cx="685800" cy="320040"/>
          </a:xfrm>
          <a:prstGeom prst="rect">
            <a:avLst/>
          </a:prstGeom>
          <a:noFill/>
        </p:spPr>
        <p:txBody>
          <a:bodyPr wrap="none">
            <a:spAutoFit/>
          </a:bodyPr>
          <a:lstStyle/>
          <a:p>
            <a:pPr algn="r"/>
            <a:fld id="{FA9E8D4D-9D1E-4415-8361-6213C0BC2E46}" type="slidenum">
              <a:rPr lang="en-US" sz="1000">
                <a:solidFill>
                  <a:srgbClr val="808080"/>
                </a:solidFill>
              </a:rPr>
              <a:t>16</a:t>
            </a:fld>
            <a:endParaRPr lang="en-US" sz="1000">
              <a:solidFill>
                <a:srgbClr val="80808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7AF80-23EB-31FE-5F2D-0C345367F0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13D5C7-6CEE-E377-9438-3E11E99CE75E}"/>
              </a:ext>
            </a:extLst>
          </p:cNvPr>
          <p:cNvSpPr txBox="1"/>
          <p:nvPr/>
        </p:nvSpPr>
        <p:spPr>
          <a:xfrm>
            <a:off x="502920" y="502920"/>
            <a:ext cx="8229600" cy="707886"/>
          </a:xfrm>
          <a:prstGeom prst="rect">
            <a:avLst/>
          </a:prstGeom>
          <a:noFill/>
        </p:spPr>
        <p:txBody>
          <a:bodyPr wrap="square">
            <a:spAutoFit/>
          </a:bodyPr>
          <a:lstStyle/>
          <a:p>
            <a:r>
              <a:rPr lang="en-CA" sz="4000" b="1" dirty="0">
                <a:solidFill>
                  <a:srgbClr val="9E1B42"/>
                </a:solidFill>
                <a:latin typeface="Calibri"/>
              </a:rPr>
              <a:t>Name Change Vote Results</a:t>
            </a:r>
            <a:endParaRPr sz="4000" b="1" dirty="0">
              <a:solidFill>
                <a:srgbClr val="9E1B42"/>
              </a:solidFill>
              <a:latin typeface="Calibri"/>
            </a:endParaRPr>
          </a:p>
        </p:txBody>
      </p:sp>
      <p:sp>
        <p:nvSpPr>
          <p:cNvPr id="3" name="TextBox 2">
            <a:extLst>
              <a:ext uri="{FF2B5EF4-FFF2-40B4-BE49-F238E27FC236}">
                <a16:creationId xmlns:a16="http://schemas.microsoft.com/office/drawing/2014/main" id="{140E0DF9-1D3F-BF6F-AE8F-B617AFD33340}"/>
              </a:ext>
            </a:extLst>
          </p:cNvPr>
          <p:cNvSpPr txBox="1"/>
          <p:nvPr/>
        </p:nvSpPr>
        <p:spPr>
          <a:xfrm>
            <a:off x="502919" y="1259175"/>
            <a:ext cx="7223760" cy="2169825"/>
          </a:xfrm>
          <a:prstGeom prst="rect">
            <a:avLst/>
          </a:prstGeom>
          <a:noFill/>
        </p:spPr>
        <p:txBody>
          <a:bodyPr wrap="square">
            <a:spAutoFit/>
          </a:bodyPr>
          <a:lstStyle/>
          <a:p>
            <a:pPr>
              <a:spcAft>
                <a:spcPts val="600"/>
              </a:spcAft>
            </a:pPr>
            <a:r>
              <a:rPr lang="en-CA" sz="2400" dirty="0">
                <a:solidFill>
                  <a:srgbClr val="0A0A0A"/>
                </a:solidFill>
                <a:latin typeface="Calibri"/>
              </a:rPr>
              <a:t>The results of the survey circulated to the membership on June 19, 2026</a:t>
            </a:r>
            <a:r>
              <a:rPr sz="2400" dirty="0">
                <a:solidFill>
                  <a:srgbClr val="0A0A0A"/>
                </a:solidFill>
                <a:latin typeface="Calibri"/>
              </a:rPr>
              <a:t>:</a:t>
            </a:r>
            <a:endParaRPr lang="en-CA" sz="2400" dirty="0">
              <a:solidFill>
                <a:srgbClr val="0A0A0A"/>
              </a:solidFill>
              <a:latin typeface="Calibri"/>
            </a:endParaRPr>
          </a:p>
          <a:p>
            <a:pPr>
              <a:spcAft>
                <a:spcPts val="600"/>
              </a:spcAft>
            </a:pPr>
            <a:r>
              <a:rPr lang="en-CA" sz="2400" dirty="0">
                <a:solidFill>
                  <a:srgbClr val="0A0A0A"/>
                </a:solidFill>
                <a:latin typeface="Calibri"/>
              </a:rPr>
              <a:t>Total votes: </a:t>
            </a:r>
            <a:r>
              <a:rPr lang="en-CA" sz="2400" b="1" dirty="0">
                <a:solidFill>
                  <a:srgbClr val="0A0A0A"/>
                </a:solidFill>
                <a:latin typeface="Calibri"/>
              </a:rPr>
              <a:t>159 </a:t>
            </a:r>
            <a:r>
              <a:rPr lang="en-CA" sz="2400" dirty="0">
                <a:solidFill>
                  <a:srgbClr val="0A0A0A"/>
                </a:solidFill>
                <a:latin typeface="Calibri"/>
              </a:rPr>
              <a:t>(of 299 members, 53%)</a:t>
            </a:r>
          </a:p>
          <a:p>
            <a:pPr marL="342900" indent="-342900">
              <a:spcAft>
                <a:spcPts val="600"/>
              </a:spcAft>
              <a:buFont typeface="Arial" panose="020B0604020202020204" pitchFamily="34" charset="0"/>
              <a:buChar char="•"/>
            </a:pPr>
            <a:r>
              <a:rPr lang="en-CA" sz="2400" dirty="0">
                <a:solidFill>
                  <a:srgbClr val="0A0A0A"/>
                </a:solidFill>
                <a:latin typeface="Calibri"/>
              </a:rPr>
              <a:t>No change: 62 votes (39%)</a:t>
            </a:r>
          </a:p>
          <a:p>
            <a:pPr marL="342900" indent="-342900">
              <a:spcAft>
                <a:spcPts val="600"/>
              </a:spcAft>
              <a:buFont typeface="Arial" panose="020B0604020202020204" pitchFamily="34" charset="0"/>
              <a:buChar char="•"/>
            </a:pPr>
            <a:r>
              <a:rPr lang="en-CA" sz="2400" dirty="0">
                <a:solidFill>
                  <a:srgbClr val="0A0A0A"/>
                </a:solidFill>
                <a:latin typeface="Calibri"/>
              </a:rPr>
              <a:t>New name: 97 votes (</a:t>
            </a:r>
            <a:r>
              <a:rPr lang="en-CA" sz="2400" b="1" dirty="0">
                <a:solidFill>
                  <a:srgbClr val="0A0A0A"/>
                </a:solidFill>
                <a:latin typeface="Calibri"/>
              </a:rPr>
              <a:t>61%</a:t>
            </a:r>
            <a:r>
              <a:rPr lang="en-CA" sz="2400" dirty="0">
                <a:solidFill>
                  <a:srgbClr val="0A0A0A"/>
                </a:solidFill>
                <a:latin typeface="Calibri"/>
              </a:rPr>
              <a:t>) </a:t>
            </a:r>
            <a:endParaRPr sz="2400" dirty="0">
              <a:solidFill>
                <a:srgbClr val="0A0A0A"/>
              </a:solidFill>
              <a:latin typeface="Calibri"/>
            </a:endParaRPr>
          </a:p>
        </p:txBody>
      </p:sp>
      <p:sp>
        <p:nvSpPr>
          <p:cNvPr id="6" name="TextBox 5">
            <a:extLst>
              <a:ext uri="{FF2B5EF4-FFF2-40B4-BE49-F238E27FC236}">
                <a16:creationId xmlns:a16="http://schemas.microsoft.com/office/drawing/2014/main" id="{493BF643-3C0A-FAD5-4B52-79A3EAB13134}"/>
              </a:ext>
            </a:extLst>
          </p:cNvPr>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graphicFrame>
        <p:nvGraphicFramePr>
          <p:cNvPr id="7" name="Table 6">
            <a:extLst>
              <a:ext uri="{FF2B5EF4-FFF2-40B4-BE49-F238E27FC236}">
                <a16:creationId xmlns:a16="http://schemas.microsoft.com/office/drawing/2014/main" id="{5C24CD94-6728-FFDC-C219-198374150A31}"/>
              </a:ext>
            </a:extLst>
          </p:cNvPr>
          <p:cNvGraphicFramePr>
            <a:graphicFrameLocks noGrp="1"/>
          </p:cNvGraphicFramePr>
          <p:nvPr>
            <p:extLst>
              <p:ext uri="{D42A27DB-BD31-4B8C-83A1-F6EECF244321}">
                <p14:modId xmlns:p14="http://schemas.microsoft.com/office/powerpoint/2010/main" val="3396142234"/>
              </p:ext>
            </p:extLst>
          </p:nvPr>
        </p:nvGraphicFramePr>
        <p:xfrm>
          <a:off x="502919" y="3566160"/>
          <a:ext cx="7775667" cy="2926080"/>
        </p:xfrm>
        <a:graphic>
          <a:graphicData uri="http://schemas.openxmlformats.org/drawingml/2006/table">
            <a:tbl>
              <a:tblPr firstRow="1" bandRow="1">
                <a:tableStyleId>{21E4AEA4-8DFA-4A89-87EB-49C32662AFE0}</a:tableStyleId>
              </a:tblPr>
              <a:tblGrid>
                <a:gridCol w="3510643">
                  <a:extLst>
                    <a:ext uri="{9D8B030D-6E8A-4147-A177-3AD203B41FA5}">
                      <a16:colId xmlns:a16="http://schemas.microsoft.com/office/drawing/2014/main" val="3256020770"/>
                    </a:ext>
                  </a:extLst>
                </a:gridCol>
                <a:gridCol w="1338943">
                  <a:extLst>
                    <a:ext uri="{9D8B030D-6E8A-4147-A177-3AD203B41FA5}">
                      <a16:colId xmlns:a16="http://schemas.microsoft.com/office/drawing/2014/main" val="747061200"/>
                    </a:ext>
                  </a:extLst>
                </a:gridCol>
                <a:gridCol w="1012371">
                  <a:extLst>
                    <a:ext uri="{9D8B030D-6E8A-4147-A177-3AD203B41FA5}">
                      <a16:colId xmlns:a16="http://schemas.microsoft.com/office/drawing/2014/main" val="1233556513"/>
                    </a:ext>
                  </a:extLst>
                </a:gridCol>
                <a:gridCol w="1913710">
                  <a:extLst>
                    <a:ext uri="{9D8B030D-6E8A-4147-A177-3AD203B41FA5}">
                      <a16:colId xmlns:a16="http://schemas.microsoft.com/office/drawing/2014/main" val="439249430"/>
                    </a:ext>
                  </a:extLst>
                </a:gridCol>
              </a:tblGrid>
              <a:tr h="370840">
                <a:tc>
                  <a:txBody>
                    <a:bodyPr/>
                    <a:lstStyle/>
                    <a:p>
                      <a:r>
                        <a:rPr lang="en-US" sz="2400" dirty="0"/>
                        <a:t>Name</a:t>
                      </a:r>
                    </a:p>
                  </a:txBody>
                  <a:tcPr/>
                </a:tc>
                <a:tc>
                  <a:txBody>
                    <a:bodyPr/>
                    <a:lstStyle/>
                    <a:p>
                      <a:r>
                        <a:rPr lang="en-US" sz="2400" dirty="0"/>
                        <a:t>Acronym</a:t>
                      </a:r>
                    </a:p>
                  </a:txBody>
                  <a:tcPr/>
                </a:tc>
                <a:tc>
                  <a:txBody>
                    <a:bodyPr/>
                    <a:lstStyle/>
                    <a:p>
                      <a:r>
                        <a:rPr lang="en-US" sz="2400" dirty="0"/>
                        <a:t>Votes</a:t>
                      </a:r>
                    </a:p>
                  </a:txBody>
                  <a:tcPr/>
                </a:tc>
                <a:tc>
                  <a:txBody>
                    <a:bodyPr/>
                    <a:lstStyle/>
                    <a:p>
                      <a:r>
                        <a:rPr lang="en-US" sz="2400" dirty="0"/>
                        <a:t>Percentage</a:t>
                      </a:r>
                    </a:p>
                  </a:txBody>
                  <a:tcPr/>
                </a:tc>
                <a:extLst>
                  <a:ext uri="{0D108BD9-81ED-4DB2-BD59-A6C34878D82A}">
                    <a16:rowId xmlns:a16="http://schemas.microsoft.com/office/drawing/2014/main" val="2519561203"/>
                  </a:ext>
                </a:extLst>
              </a:tr>
              <a:tr h="370840">
                <a:tc>
                  <a:txBody>
                    <a:bodyPr/>
                    <a:lstStyle/>
                    <a:p>
                      <a:r>
                        <a:rPr lang="en-US" sz="2400" b="1" dirty="0"/>
                        <a:t>Redstone Area Lakes Association</a:t>
                      </a:r>
                    </a:p>
                  </a:txBody>
                  <a:tcPr/>
                </a:tc>
                <a:tc>
                  <a:txBody>
                    <a:bodyPr/>
                    <a:lstStyle/>
                    <a:p>
                      <a:r>
                        <a:rPr lang="en-US" sz="2400" b="1" dirty="0"/>
                        <a:t>RALA</a:t>
                      </a:r>
                    </a:p>
                  </a:txBody>
                  <a:tcPr/>
                </a:tc>
                <a:tc>
                  <a:txBody>
                    <a:bodyPr/>
                    <a:lstStyle/>
                    <a:p>
                      <a:r>
                        <a:rPr lang="en-US" sz="2400" b="1" dirty="0"/>
                        <a:t>74</a:t>
                      </a:r>
                    </a:p>
                  </a:txBody>
                  <a:tcPr/>
                </a:tc>
                <a:tc>
                  <a:txBody>
                    <a:bodyPr/>
                    <a:lstStyle/>
                    <a:p>
                      <a:r>
                        <a:rPr lang="en-US" sz="2400" b="1" dirty="0"/>
                        <a:t>76</a:t>
                      </a:r>
                    </a:p>
                  </a:txBody>
                  <a:tcPr/>
                </a:tc>
                <a:extLst>
                  <a:ext uri="{0D108BD9-81ED-4DB2-BD59-A6C34878D82A}">
                    <a16:rowId xmlns:a16="http://schemas.microsoft.com/office/drawing/2014/main" val="1767765548"/>
                  </a:ext>
                </a:extLst>
              </a:tr>
              <a:tr h="370840">
                <a:tc>
                  <a:txBody>
                    <a:bodyPr/>
                    <a:lstStyle/>
                    <a:p>
                      <a:r>
                        <a:rPr lang="en-US" sz="2400" dirty="0"/>
                        <a:t>Redstone Watershed Association</a:t>
                      </a:r>
                    </a:p>
                  </a:txBody>
                  <a:tcPr/>
                </a:tc>
                <a:tc>
                  <a:txBody>
                    <a:bodyPr/>
                    <a:lstStyle/>
                    <a:p>
                      <a:r>
                        <a:rPr lang="en-US" sz="2400" dirty="0"/>
                        <a:t>RWA</a:t>
                      </a:r>
                    </a:p>
                  </a:txBody>
                  <a:tcPr/>
                </a:tc>
                <a:tc>
                  <a:txBody>
                    <a:bodyPr/>
                    <a:lstStyle/>
                    <a:p>
                      <a:r>
                        <a:rPr lang="en-US" sz="2400" dirty="0"/>
                        <a:t>21</a:t>
                      </a:r>
                    </a:p>
                  </a:txBody>
                  <a:tcPr/>
                </a:tc>
                <a:tc>
                  <a:txBody>
                    <a:bodyPr/>
                    <a:lstStyle/>
                    <a:p>
                      <a:r>
                        <a:rPr lang="en-US" sz="2400" dirty="0"/>
                        <a:t>22</a:t>
                      </a:r>
                    </a:p>
                  </a:txBody>
                  <a:tcPr/>
                </a:tc>
                <a:extLst>
                  <a:ext uri="{0D108BD9-81ED-4DB2-BD59-A6C34878D82A}">
                    <a16:rowId xmlns:a16="http://schemas.microsoft.com/office/drawing/2014/main" val="4002644518"/>
                  </a:ext>
                </a:extLst>
              </a:tr>
              <a:tr h="370840">
                <a:tc>
                  <a:txBody>
                    <a:bodyPr/>
                    <a:lstStyle/>
                    <a:p>
                      <a:r>
                        <a:rPr lang="en-US" sz="2400" dirty="0"/>
                        <a:t>Redstone Watershed Lakes Association</a:t>
                      </a:r>
                    </a:p>
                  </a:txBody>
                  <a:tcPr/>
                </a:tc>
                <a:tc>
                  <a:txBody>
                    <a:bodyPr/>
                    <a:lstStyle/>
                    <a:p>
                      <a:r>
                        <a:rPr lang="en-US" sz="2400" dirty="0"/>
                        <a:t>RWLA</a:t>
                      </a:r>
                    </a:p>
                  </a:txBody>
                  <a:tcPr/>
                </a:tc>
                <a:tc>
                  <a:txBody>
                    <a:bodyPr/>
                    <a:lstStyle/>
                    <a:p>
                      <a:r>
                        <a:rPr lang="en-US" sz="2400" dirty="0"/>
                        <a:t>2</a:t>
                      </a:r>
                    </a:p>
                  </a:txBody>
                  <a:tcPr/>
                </a:tc>
                <a:tc>
                  <a:txBody>
                    <a:bodyPr/>
                    <a:lstStyle/>
                    <a:p>
                      <a:r>
                        <a:rPr lang="en-US" sz="2400" dirty="0"/>
                        <a:t>2</a:t>
                      </a:r>
                    </a:p>
                  </a:txBody>
                  <a:tcPr/>
                </a:tc>
                <a:extLst>
                  <a:ext uri="{0D108BD9-81ED-4DB2-BD59-A6C34878D82A}">
                    <a16:rowId xmlns:a16="http://schemas.microsoft.com/office/drawing/2014/main" val="3112197261"/>
                  </a:ext>
                </a:extLst>
              </a:tr>
            </a:tbl>
          </a:graphicData>
        </a:graphic>
      </p:graphicFrame>
      <p:sp>
        <p:nvSpPr>
          <p:cNvPr id="8" name="TextBox 7"/>
          <p:cNvSpPr txBox="1"/>
          <p:nvPr/>
        </p:nvSpPr>
        <p:spPr>
          <a:xfrm>
            <a:off x="8321040" y="6382512"/>
            <a:ext cx="685800" cy="320040"/>
          </a:xfrm>
          <a:prstGeom prst="rect">
            <a:avLst/>
          </a:prstGeom>
          <a:noFill/>
        </p:spPr>
        <p:txBody>
          <a:bodyPr wrap="none">
            <a:spAutoFit/>
          </a:bodyPr>
          <a:lstStyle/>
          <a:p>
            <a:pPr algn="r"/>
            <a:fld id="{0B033396-E040-40BC-AF4E-4AAC6279A2F4}" type="slidenum">
              <a:rPr lang="en-US" sz="1000">
                <a:solidFill>
                  <a:srgbClr val="808080"/>
                </a:solidFill>
              </a:rPr>
              <a:t>17</a:t>
            </a:fld>
            <a:endParaRPr lang="en-US" sz="1000">
              <a:solidFill>
                <a:srgbClr val="808080"/>
              </a:solidFill>
            </a:endParaRPr>
          </a:p>
        </p:txBody>
      </p:sp>
    </p:spTree>
    <p:extLst>
      <p:ext uri="{BB962C8B-B14F-4D97-AF65-F5344CB8AC3E}">
        <p14:creationId xmlns:p14="http://schemas.microsoft.com/office/powerpoint/2010/main" val="158779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07A6-F81F-D50C-90D3-37503C68FE6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55CC19-FD10-8A67-FB84-3DF02062676F}"/>
              </a:ext>
            </a:extLst>
          </p:cNvPr>
          <p:cNvSpPr txBox="1"/>
          <p:nvPr/>
        </p:nvSpPr>
        <p:spPr>
          <a:xfrm>
            <a:off x="502920" y="502920"/>
            <a:ext cx="8229600" cy="707886"/>
          </a:xfrm>
          <a:prstGeom prst="rect">
            <a:avLst/>
          </a:prstGeom>
          <a:noFill/>
        </p:spPr>
        <p:txBody>
          <a:bodyPr wrap="square">
            <a:spAutoFit/>
          </a:bodyPr>
          <a:lstStyle/>
          <a:p>
            <a:r>
              <a:rPr lang="en-CA" sz="4000" b="1" dirty="0">
                <a:solidFill>
                  <a:srgbClr val="9E1B42"/>
                </a:solidFill>
                <a:latin typeface="Calibri"/>
              </a:rPr>
              <a:t>Special Resolution</a:t>
            </a:r>
            <a:endParaRPr sz="4000" b="1" dirty="0">
              <a:solidFill>
                <a:srgbClr val="9E1B42"/>
              </a:solidFill>
              <a:latin typeface="Calibri"/>
            </a:endParaRPr>
          </a:p>
        </p:txBody>
      </p:sp>
      <p:sp>
        <p:nvSpPr>
          <p:cNvPr id="3" name="TextBox 2">
            <a:extLst>
              <a:ext uri="{FF2B5EF4-FFF2-40B4-BE49-F238E27FC236}">
                <a16:creationId xmlns:a16="http://schemas.microsoft.com/office/drawing/2014/main" id="{09D5D7FE-9072-7682-72DB-FD7F57ECA430}"/>
              </a:ext>
            </a:extLst>
          </p:cNvPr>
          <p:cNvSpPr txBox="1"/>
          <p:nvPr/>
        </p:nvSpPr>
        <p:spPr>
          <a:xfrm>
            <a:off x="1005839" y="1298823"/>
            <a:ext cx="7223760" cy="646331"/>
          </a:xfrm>
          <a:prstGeom prst="rect">
            <a:avLst/>
          </a:prstGeom>
          <a:noFill/>
        </p:spPr>
        <p:txBody>
          <a:bodyPr wrap="square">
            <a:spAutoFit/>
          </a:bodyPr>
          <a:lstStyle/>
          <a:p>
            <a:r>
              <a:rPr lang="en-CA" b="1" dirty="0"/>
              <a:t>SPECIAL RESOLUTION OF THE MEMBERS</a:t>
            </a:r>
            <a:r>
              <a:rPr lang="en-CA" dirty="0"/>
              <a:t> </a:t>
            </a:r>
            <a:r>
              <a:rPr lang="en-CA" b="1" dirty="0"/>
              <a:t>REDSTONE LAKE COTTAGERS</a:t>
            </a:r>
            <a:endParaRPr lang="en-CA" dirty="0"/>
          </a:p>
          <a:p>
            <a:r>
              <a:rPr lang="en-CA" b="1" dirty="0"/>
              <a:t>ASSOCIATION</a:t>
            </a:r>
            <a:r>
              <a:rPr lang="en-CA" dirty="0"/>
              <a:t> </a:t>
            </a:r>
            <a:r>
              <a:rPr lang="en-CA" b="1" dirty="0"/>
              <a:t>(to be voted on at the 2026 Annual General Meeting)</a:t>
            </a:r>
            <a:endParaRPr lang="en-CA" dirty="0"/>
          </a:p>
        </p:txBody>
      </p:sp>
      <p:sp>
        <p:nvSpPr>
          <p:cNvPr id="4" name="TextBox 3">
            <a:extLst>
              <a:ext uri="{FF2B5EF4-FFF2-40B4-BE49-F238E27FC236}">
                <a16:creationId xmlns:a16="http://schemas.microsoft.com/office/drawing/2014/main" id="{22514751-D27C-13D3-40DE-28131DB94AA5}"/>
              </a:ext>
            </a:extLst>
          </p:cNvPr>
          <p:cNvSpPr txBox="1"/>
          <p:nvPr/>
        </p:nvSpPr>
        <p:spPr>
          <a:xfrm>
            <a:off x="169287" y="2251025"/>
            <a:ext cx="8896865" cy="3970318"/>
          </a:xfrm>
          <a:prstGeom prst="rect">
            <a:avLst/>
          </a:prstGeom>
          <a:noFill/>
        </p:spPr>
        <p:txBody>
          <a:bodyPr wrap="square">
            <a:spAutoFit/>
          </a:bodyPr>
          <a:lstStyle/>
          <a:p>
            <a:r>
              <a:rPr lang="en-CA" b="1" dirty="0"/>
              <a:t>WHEREAS</a:t>
            </a:r>
            <a:r>
              <a:rPr lang="en-CA" dirty="0"/>
              <a:t> the Redstone Lake Cottagers Association (the “Association”) is a not-for-profit</a:t>
            </a:r>
          </a:p>
          <a:p>
            <a:r>
              <a:rPr lang="en-CA" dirty="0"/>
              <a:t>corporation incorporated under the laws of the Province of Ontario and governed by the </a:t>
            </a:r>
            <a:r>
              <a:rPr lang="en-CA" i="1" dirty="0"/>
              <a:t>Not-for-Profit Corporations Act, 2010</a:t>
            </a:r>
            <a:r>
              <a:rPr lang="en-CA" dirty="0"/>
              <a:t> (ONCA); and</a:t>
            </a:r>
          </a:p>
          <a:p>
            <a:endParaRPr lang="en-CA" dirty="0"/>
          </a:p>
          <a:p>
            <a:r>
              <a:rPr lang="en-CA" b="1" dirty="0"/>
              <a:t>WHEREAS</a:t>
            </a:r>
            <a:r>
              <a:rPr lang="en-CA" dirty="0"/>
              <a:t> the current name of the Association is “Redstone Lake Cottagers Association”; and</a:t>
            </a:r>
          </a:p>
          <a:p>
            <a:endParaRPr lang="en-CA" dirty="0"/>
          </a:p>
          <a:p>
            <a:r>
              <a:rPr lang="en-CA" b="1" dirty="0"/>
              <a:t>WHEREAS</a:t>
            </a:r>
            <a:r>
              <a:rPr lang="en-CA" dirty="0"/>
              <a:t> the Board of Directors believes it is in the best interests of the Association and its</a:t>
            </a:r>
          </a:p>
          <a:p>
            <a:r>
              <a:rPr lang="en-CA" dirty="0"/>
              <a:t>members to broaden the name to better reflect the Association’s role in representing property owners and interests in the Redstone Lake area, including Redstone Lake and adjacent lakes and environs (including Bitter, Burdock, Little Redstone, Coleman, Long (Tedious) and Pelaw lakes); and</a:t>
            </a:r>
          </a:p>
          <a:p>
            <a:endParaRPr lang="en-CA" dirty="0"/>
          </a:p>
          <a:p>
            <a:r>
              <a:rPr lang="en-CA" b="1" dirty="0"/>
              <a:t>WHEREAS</a:t>
            </a:r>
            <a:r>
              <a:rPr lang="en-CA" dirty="0"/>
              <a:t> a name change requires approval by special resolution of the members pursuant to</a:t>
            </a:r>
          </a:p>
          <a:p>
            <a:r>
              <a:rPr lang="en-CA" dirty="0"/>
              <a:t>the ONCA and the Association’s governing documents;</a:t>
            </a:r>
          </a:p>
        </p:txBody>
      </p:sp>
      <p:sp>
        <p:nvSpPr>
          <p:cNvPr id="6" name="TextBox 5">
            <a:extLst>
              <a:ext uri="{FF2B5EF4-FFF2-40B4-BE49-F238E27FC236}">
                <a16:creationId xmlns:a16="http://schemas.microsoft.com/office/drawing/2014/main" id="{2DECB5E6-984D-9D74-4ADE-679D7E77E6EB}"/>
              </a:ext>
            </a:extLst>
          </p:cNvPr>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7" name="TextBox 6"/>
          <p:cNvSpPr txBox="1"/>
          <p:nvPr/>
        </p:nvSpPr>
        <p:spPr>
          <a:xfrm>
            <a:off x="8321040" y="6382512"/>
            <a:ext cx="685800" cy="320040"/>
          </a:xfrm>
          <a:prstGeom prst="rect">
            <a:avLst/>
          </a:prstGeom>
          <a:noFill/>
        </p:spPr>
        <p:txBody>
          <a:bodyPr wrap="none">
            <a:spAutoFit/>
          </a:bodyPr>
          <a:lstStyle/>
          <a:p>
            <a:pPr algn="r"/>
            <a:fld id="{9F606CC0-A187-4EE7-8609-6391CAE39567}" type="slidenum">
              <a:rPr lang="en-US" sz="1000">
                <a:solidFill>
                  <a:srgbClr val="808080"/>
                </a:solidFill>
              </a:rPr>
              <a:t>18</a:t>
            </a:fld>
            <a:endParaRPr lang="en-US" sz="1000">
              <a:solidFill>
                <a:srgbClr val="808080"/>
              </a:solidFill>
            </a:endParaRPr>
          </a:p>
        </p:txBody>
      </p:sp>
    </p:spTree>
    <p:extLst>
      <p:ext uri="{BB962C8B-B14F-4D97-AF65-F5344CB8AC3E}">
        <p14:creationId xmlns:p14="http://schemas.microsoft.com/office/powerpoint/2010/main" val="176979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10F53-EC6B-7C2B-9031-09AFC15CD5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86E2E2-4AB3-AD23-48EF-823F8B052BAC}"/>
              </a:ext>
            </a:extLst>
          </p:cNvPr>
          <p:cNvSpPr txBox="1"/>
          <p:nvPr/>
        </p:nvSpPr>
        <p:spPr>
          <a:xfrm>
            <a:off x="502920" y="502920"/>
            <a:ext cx="8229600" cy="707886"/>
          </a:xfrm>
          <a:prstGeom prst="rect">
            <a:avLst/>
          </a:prstGeom>
          <a:noFill/>
        </p:spPr>
        <p:txBody>
          <a:bodyPr wrap="square">
            <a:spAutoFit/>
          </a:bodyPr>
          <a:lstStyle/>
          <a:p>
            <a:r>
              <a:rPr lang="en-CA" sz="4000" b="1" dirty="0">
                <a:solidFill>
                  <a:srgbClr val="9E1B42"/>
                </a:solidFill>
                <a:latin typeface="Calibri"/>
              </a:rPr>
              <a:t>Special Resolution cont.</a:t>
            </a:r>
            <a:endParaRPr sz="4000" b="1" dirty="0">
              <a:solidFill>
                <a:srgbClr val="9E1B42"/>
              </a:solidFill>
              <a:latin typeface="Calibri"/>
            </a:endParaRPr>
          </a:p>
        </p:txBody>
      </p:sp>
      <p:sp>
        <p:nvSpPr>
          <p:cNvPr id="3" name="TextBox 2">
            <a:extLst>
              <a:ext uri="{FF2B5EF4-FFF2-40B4-BE49-F238E27FC236}">
                <a16:creationId xmlns:a16="http://schemas.microsoft.com/office/drawing/2014/main" id="{25B0FA0D-E9A1-F644-BD56-1C2872F045FE}"/>
              </a:ext>
            </a:extLst>
          </p:cNvPr>
          <p:cNvSpPr txBox="1"/>
          <p:nvPr/>
        </p:nvSpPr>
        <p:spPr>
          <a:xfrm>
            <a:off x="1005839" y="1298823"/>
            <a:ext cx="7223760" cy="369332"/>
          </a:xfrm>
          <a:prstGeom prst="rect">
            <a:avLst/>
          </a:prstGeom>
          <a:noFill/>
        </p:spPr>
        <p:txBody>
          <a:bodyPr wrap="square">
            <a:spAutoFit/>
          </a:bodyPr>
          <a:lstStyle/>
          <a:p>
            <a:r>
              <a:rPr lang="en-CA" b="1" dirty="0"/>
              <a:t>NOW THEREFORE BE IT RESOLVED AS A SPECIAL RESOLUTION THAT:</a:t>
            </a:r>
            <a:endParaRPr lang="en-CA" dirty="0"/>
          </a:p>
        </p:txBody>
      </p:sp>
      <p:sp>
        <p:nvSpPr>
          <p:cNvPr id="6" name="TextBox 5">
            <a:extLst>
              <a:ext uri="{FF2B5EF4-FFF2-40B4-BE49-F238E27FC236}">
                <a16:creationId xmlns:a16="http://schemas.microsoft.com/office/drawing/2014/main" id="{0F7B7F00-2D3A-B375-59A4-2C1C0F3262F6}"/>
              </a:ext>
            </a:extLst>
          </p:cNvPr>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a:extLst>
              <a:ext uri="{FF2B5EF4-FFF2-40B4-BE49-F238E27FC236}">
                <a16:creationId xmlns:a16="http://schemas.microsoft.com/office/drawing/2014/main" id="{BCFA04AE-4EBF-ACA1-53E5-105F797CF0D8}"/>
              </a:ext>
            </a:extLst>
          </p:cNvPr>
          <p:cNvSpPr txBox="1"/>
          <p:nvPr/>
        </p:nvSpPr>
        <p:spPr>
          <a:xfrm>
            <a:off x="278026" y="1878227"/>
            <a:ext cx="8581769" cy="4247317"/>
          </a:xfrm>
          <a:prstGeom prst="rect">
            <a:avLst/>
          </a:prstGeom>
          <a:noFill/>
        </p:spPr>
        <p:txBody>
          <a:bodyPr wrap="square" rtlCol="0">
            <a:spAutoFit/>
          </a:bodyPr>
          <a:lstStyle/>
          <a:p>
            <a:pPr marL="342900" indent="-342900">
              <a:buFont typeface="+mj-lt"/>
              <a:buAutoNum type="arabicPeriod"/>
            </a:pPr>
            <a:r>
              <a:rPr lang="en-CA" dirty="0"/>
              <a:t>The members of the Redstone Lake Cottagers Association hereby approve the change of the corporate name of the Association from “Redstone Lake Cottagers Association” to “Redstone Area Lakes Association”</a:t>
            </a:r>
          </a:p>
          <a:p>
            <a:pPr marL="342900" indent="-342900">
              <a:buFont typeface="+mj-lt"/>
              <a:buAutoNum type="arabicPeriod"/>
            </a:pPr>
            <a:r>
              <a:rPr lang="en-CA" dirty="0"/>
              <a:t>The Board of Directors and officers of the Association are hereby authorized and directed to take all necessary steps to effect the name change, including:</a:t>
            </a:r>
          </a:p>
          <a:p>
            <a:pPr marL="800100" lvl="1" indent="-342900">
              <a:buFont typeface="Arial" panose="020B0604020202020204" pitchFamily="34" charset="0"/>
              <a:buChar char="•"/>
            </a:pPr>
            <a:r>
              <a:rPr lang="en-CA" dirty="0"/>
              <a:t>Obtaining any required NUANS name search report;</a:t>
            </a:r>
          </a:p>
          <a:p>
            <a:pPr marL="800100" lvl="1" indent="-342900">
              <a:buFont typeface="Arial" panose="020B0604020202020204" pitchFamily="34" charset="0"/>
              <a:buChar char="•"/>
            </a:pPr>
            <a:r>
              <a:rPr lang="en-CA" dirty="0"/>
              <a:t>Filing Articles of Amendment with the Government of Ontario (</a:t>
            </a:r>
            <a:r>
              <a:rPr lang="en-CA" dirty="0" err="1"/>
              <a:t>ServiceOntario</a:t>
            </a:r>
            <a:r>
              <a:rPr lang="en-CA" dirty="0"/>
              <a:t>);</a:t>
            </a:r>
          </a:p>
          <a:p>
            <a:pPr marL="800100" lvl="1" indent="-342900">
              <a:buFont typeface="Arial" panose="020B0604020202020204" pitchFamily="34" charset="0"/>
              <a:buChar char="•"/>
            </a:pPr>
            <a:r>
              <a:rPr lang="en-CA" dirty="0"/>
              <a:t>Updating the Association’s bylaws, website, governing documents, bank accounts, registrations, and all other records and materials as required; and</a:t>
            </a:r>
          </a:p>
          <a:p>
            <a:pPr marL="800100" lvl="1" indent="-342900">
              <a:buFont typeface="Arial" panose="020B0604020202020204" pitchFamily="34" charset="0"/>
              <a:buChar char="•"/>
            </a:pPr>
            <a:r>
              <a:rPr lang="en-CA" dirty="0"/>
              <a:t>Taking any other actions deemed necessary or advisable to implement this resolution.</a:t>
            </a:r>
          </a:p>
          <a:p>
            <a:pPr marL="342900" indent="-342900">
              <a:buFont typeface="+mj-lt"/>
              <a:buAutoNum type="arabicPeriod"/>
            </a:pPr>
            <a:r>
              <a:rPr lang="en-CA" dirty="0"/>
              <a:t>This special resolution shall take effect upon its approval by at least </a:t>
            </a:r>
            <a:r>
              <a:rPr lang="en-CA" b="1" u="sng" dirty="0"/>
              <a:t>two-thirds (2/3)</a:t>
            </a:r>
            <a:r>
              <a:rPr lang="en-CA" dirty="0"/>
              <a:t> of</a:t>
            </a:r>
          </a:p>
          <a:p>
            <a:r>
              <a:rPr lang="en-CA" dirty="0"/>
              <a:t>the votes cast by members entitled to vote at the meeting (or by unanimous written</a:t>
            </a:r>
          </a:p>
          <a:p>
            <a:r>
              <a:rPr lang="en-CA" dirty="0"/>
              <a:t>consent, as applicable under the ONCA).</a:t>
            </a:r>
          </a:p>
          <a:p>
            <a:endParaRPr lang="en-US" dirty="0"/>
          </a:p>
        </p:txBody>
      </p:sp>
      <p:sp>
        <p:nvSpPr>
          <p:cNvPr id="7" name="TextBox 6"/>
          <p:cNvSpPr txBox="1"/>
          <p:nvPr/>
        </p:nvSpPr>
        <p:spPr>
          <a:xfrm>
            <a:off x="8321040" y="6382512"/>
            <a:ext cx="685800" cy="320040"/>
          </a:xfrm>
          <a:prstGeom prst="rect">
            <a:avLst/>
          </a:prstGeom>
          <a:noFill/>
        </p:spPr>
        <p:txBody>
          <a:bodyPr wrap="none">
            <a:spAutoFit/>
          </a:bodyPr>
          <a:lstStyle/>
          <a:p>
            <a:pPr algn="r"/>
            <a:fld id="{57FF028B-BD3D-487A-AF91-D52FE02900A4}" type="slidenum">
              <a:rPr lang="en-US" sz="1000">
                <a:solidFill>
                  <a:srgbClr val="808080"/>
                </a:solidFill>
              </a:rPr>
              <a:t>19</a:t>
            </a:fld>
            <a:endParaRPr lang="en-US" sz="1000">
              <a:solidFill>
                <a:srgbClr val="808080"/>
              </a:solidFill>
            </a:endParaRPr>
          </a:p>
        </p:txBody>
      </p:sp>
    </p:spTree>
    <p:extLst>
      <p:ext uri="{BB962C8B-B14F-4D97-AF65-F5344CB8AC3E}">
        <p14:creationId xmlns:p14="http://schemas.microsoft.com/office/powerpoint/2010/main" val="22805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a:solidFill>
                  <a:srgbClr val="7A3E1D"/>
                </a:solidFill>
                <a:latin typeface="Calibri"/>
              </a:rPr>
              <a:t>AGENDA</a:t>
            </a:r>
          </a:p>
        </p:txBody>
      </p:sp>
      <p:sp>
        <p:nvSpPr>
          <p:cNvPr id="3" name="TextBox 2"/>
          <p:cNvSpPr txBox="1"/>
          <p:nvPr/>
        </p:nvSpPr>
        <p:spPr>
          <a:xfrm>
            <a:off x="1051560" y="1828800"/>
            <a:ext cx="7223760" cy="2631490"/>
          </a:xfrm>
          <a:prstGeom prst="rect">
            <a:avLst/>
          </a:prstGeom>
          <a:noFill/>
        </p:spPr>
        <p:txBody>
          <a:bodyPr wrap="square">
            <a:spAutoFit/>
          </a:bodyPr>
          <a:lstStyle/>
          <a:p>
            <a:pPr>
              <a:spcAft>
                <a:spcPts val="600"/>
              </a:spcAft>
            </a:pPr>
            <a:r>
              <a:rPr sz="2400" dirty="0">
                <a:solidFill>
                  <a:srgbClr val="0A0A0A"/>
                </a:solidFill>
              </a:rPr>
              <a:t>•  Welcome &amp; Introductions</a:t>
            </a:r>
          </a:p>
          <a:p>
            <a:pPr>
              <a:spcAft>
                <a:spcPts val="600"/>
              </a:spcAft>
            </a:pPr>
            <a:r>
              <a:rPr sz="2400" dirty="0">
                <a:solidFill>
                  <a:srgbClr val="0A0A0A"/>
                </a:solidFill>
              </a:rPr>
              <a:t>•  Business Meeting</a:t>
            </a:r>
          </a:p>
          <a:p>
            <a:pPr>
              <a:spcAft>
                <a:spcPts val="600"/>
              </a:spcAft>
            </a:pPr>
            <a:r>
              <a:rPr sz="2400" dirty="0">
                <a:solidFill>
                  <a:srgbClr val="0A0A0A"/>
                </a:solidFill>
              </a:rPr>
              <a:t>•  </a:t>
            </a:r>
            <a:r>
              <a:rPr lang="en-CA" sz="2400" dirty="0">
                <a:solidFill>
                  <a:srgbClr val="0A0A0A"/>
                </a:solidFill>
              </a:rPr>
              <a:t>Tegan Legge –</a:t>
            </a:r>
            <a:r>
              <a:rPr sz="2400" dirty="0">
                <a:solidFill>
                  <a:srgbClr val="0A0A0A"/>
                </a:solidFill>
              </a:rPr>
              <a:t> Haliburton Forest Update</a:t>
            </a:r>
          </a:p>
          <a:p>
            <a:pPr>
              <a:spcAft>
                <a:spcPts val="600"/>
              </a:spcAft>
            </a:pPr>
            <a:r>
              <a:rPr sz="2400" dirty="0">
                <a:solidFill>
                  <a:srgbClr val="0A0A0A"/>
                </a:solidFill>
              </a:rPr>
              <a:t>•  Jess Kidd </a:t>
            </a:r>
            <a:r>
              <a:rPr lang="en-CA" sz="2400" dirty="0">
                <a:solidFill>
                  <a:srgbClr val="0A0A0A"/>
                </a:solidFill>
              </a:rPr>
              <a:t>–</a:t>
            </a:r>
            <a:r>
              <a:rPr sz="2400" dirty="0">
                <a:solidFill>
                  <a:srgbClr val="0A0A0A"/>
                </a:solidFill>
              </a:rPr>
              <a:t> </a:t>
            </a:r>
            <a:r>
              <a:rPr lang="en-CA" sz="2400" dirty="0">
                <a:solidFill>
                  <a:srgbClr val="0A0A0A"/>
                </a:solidFill>
              </a:rPr>
              <a:t>Environmental Monitoring </a:t>
            </a:r>
            <a:r>
              <a:rPr sz="2400" dirty="0">
                <a:solidFill>
                  <a:srgbClr val="0A0A0A"/>
                </a:solidFill>
              </a:rPr>
              <a:t>on RLCA Lakes</a:t>
            </a:r>
            <a:endParaRPr lang="en-CA" sz="2400" dirty="0">
              <a:solidFill>
                <a:srgbClr val="0A0A0A"/>
              </a:solidFill>
            </a:endParaRPr>
          </a:p>
          <a:p>
            <a:pPr>
              <a:spcAft>
                <a:spcPts val="600"/>
              </a:spcAft>
            </a:pPr>
            <a:r>
              <a:rPr lang="en-CA" sz="2400" dirty="0">
                <a:solidFill>
                  <a:srgbClr val="0A0A0A"/>
                </a:solidFill>
              </a:rPr>
              <a:t>•  Dani Lindamood – Keynote: Water Watchers</a:t>
            </a:r>
          </a:p>
          <a:p>
            <a:pPr>
              <a:spcAft>
                <a:spcPts val="600"/>
              </a:spcAft>
            </a:pPr>
            <a:endParaRPr sz="2000" dirty="0">
              <a:solidFill>
                <a:srgbClr val="0A0A0A"/>
              </a:solidFill>
              <a:latin typeface="Calibri"/>
            </a:endParaRP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E1B9787B-EC43-4FDD-B4B7-F7EEE3D64F3F}" type="slidenum">
              <a:rPr lang="en-US" sz="1000">
                <a:solidFill>
                  <a:srgbClr val="808080"/>
                </a:solidFill>
              </a:rPr>
              <a:t>2</a:t>
            </a:fld>
            <a:endParaRPr lang="en-US" sz="1000">
              <a:solidFill>
                <a:srgbClr val="80808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00DE3-03F4-FBF9-35D0-4777232B18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9AB5E1-8301-A7F3-2613-A22BD7FFF095}"/>
              </a:ext>
            </a:extLst>
          </p:cNvPr>
          <p:cNvSpPr txBox="1"/>
          <p:nvPr/>
        </p:nvSpPr>
        <p:spPr>
          <a:xfrm>
            <a:off x="502920" y="365760"/>
            <a:ext cx="8229600" cy="707886"/>
          </a:xfrm>
          <a:prstGeom prst="rect">
            <a:avLst/>
          </a:prstGeom>
          <a:noFill/>
        </p:spPr>
        <p:txBody>
          <a:bodyPr wrap="square">
            <a:spAutoFit/>
          </a:bodyPr>
          <a:lstStyle/>
          <a:p>
            <a:r>
              <a:rPr sz="4000" b="1" dirty="0">
                <a:solidFill>
                  <a:srgbClr val="9E1B42"/>
                </a:solidFill>
                <a:latin typeface="Calibri"/>
              </a:rPr>
              <a:t>Motion #</a:t>
            </a:r>
            <a:r>
              <a:rPr lang="en-CA" sz="4000" b="1" dirty="0">
                <a:solidFill>
                  <a:srgbClr val="9E1B42"/>
                </a:solidFill>
                <a:latin typeface="Calibri"/>
              </a:rPr>
              <a:t>7</a:t>
            </a:r>
            <a:endParaRPr sz="4000" b="1" dirty="0">
              <a:solidFill>
                <a:srgbClr val="9E1B42"/>
              </a:solidFill>
              <a:latin typeface="Calibri"/>
            </a:endParaRPr>
          </a:p>
        </p:txBody>
      </p:sp>
      <p:sp>
        <p:nvSpPr>
          <p:cNvPr id="3" name="TextBox 2">
            <a:extLst>
              <a:ext uri="{FF2B5EF4-FFF2-40B4-BE49-F238E27FC236}">
                <a16:creationId xmlns:a16="http://schemas.microsoft.com/office/drawing/2014/main" id="{743A7B72-673C-180C-4B1C-B49CD5F3CBD1}"/>
              </a:ext>
            </a:extLst>
          </p:cNvPr>
          <p:cNvSpPr txBox="1"/>
          <p:nvPr/>
        </p:nvSpPr>
        <p:spPr>
          <a:xfrm>
            <a:off x="1051560" y="1967179"/>
            <a:ext cx="7223760" cy="1569660"/>
          </a:xfrm>
          <a:prstGeom prst="rect">
            <a:avLst/>
          </a:prstGeom>
          <a:noFill/>
        </p:spPr>
        <p:txBody>
          <a:bodyPr wrap="square">
            <a:spAutoFit/>
          </a:bodyPr>
          <a:lstStyle/>
          <a:p>
            <a:pPr>
              <a:spcAft>
                <a:spcPts val="600"/>
              </a:spcAft>
            </a:pPr>
            <a:r>
              <a:rPr sz="2400" dirty="0">
                <a:solidFill>
                  <a:srgbClr val="0A0A0A"/>
                </a:solidFill>
                <a:latin typeface="Calibri"/>
              </a:rPr>
              <a:t>I move to </a:t>
            </a:r>
            <a:r>
              <a:rPr lang="en-CA" sz="2400" dirty="0">
                <a:solidFill>
                  <a:srgbClr val="0A0A0A"/>
                </a:solidFill>
                <a:latin typeface="Calibri"/>
              </a:rPr>
              <a:t>approve the Special Resolution to change the name of the Association from the “Redstone Lake Cottagers Association” to the “</a:t>
            </a:r>
            <a:r>
              <a:rPr lang="en-CA" sz="2400" b="1" dirty="0">
                <a:solidFill>
                  <a:srgbClr val="0A0A0A"/>
                </a:solidFill>
                <a:latin typeface="Calibri"/>
              </a:rPr>
              <a:t>Redstone Area Lakes Association</a:t>
            </a:r>
            <a:r>
              <a:rPr lang="en-CA" sz="2400" dirty="0">
                <a:solidFill>
                  <a:srgbClr val="0A0A0A"/>
                </a:solidFill>
                <a:latin typeface="Calibri"/>
              </a:rPr>
              <a:t>”</a:t>
            </a:r>
            <a:endParaRPr sz="2400" dirty="0">
              <a:solidFill>
                <a:srgbClr val="0A0A0A"/>
              </a:solidFill>
              <a:latin typeface="Calibri"/>
            </a:endParaRPr>
          </a:p>
        </p:txBody>
      </p:sp>
      <p:sp>
        <p:nvSpPr>
          <p:cNvPr id="5" name="TextBox 4">
            <a:extLst>
              <a:ext uri="{FF2B5EF4-FFF2-40B4-BE49-F238E27FC236}">
                <a16:creationId xmlns:a16="http://schemas.microsoft.com/office/drawing/2014/main" id="{368DC1EA-CC68-DA94-F035-6DE44525DF10}"/>
              </a:ext>
            </a:extLst>
          </p:cNvPr>
          <p:cNvSpPr txBox="1"/>
          <p:nvPr/>
        </p:nvSpPr>
        <p:spPr>
          <a:xfrm>
            <a:off x="1051560" y="4298916"/>
            <a:ext cx="7223760" cy="907941"/>
          </a:xfrm>
          <a:prstGeom prst="rect">
            <a:avLst/>
          </a:prstGeom>
          <a:noFill/>
        </p:spPr>
        <p:txBody>
          <a:bodyPr wrap="square">
            <a:spAutoFit/>
          </a:bodyPr>
          <a:lstStyle/>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6" name="TextBox 5">
            <a:extLst>
              <a:ext uri="{FF2B5EF4-FFF2-40B4-BE49-F238E27FC236}">
                <a16:creationId xmlns:a16="http://schemas.microsoft.com/office/drawing/2014/main" id="{D5DC0637-ADCD-C33A-E79A-42283E419AAC}"/>
              </a:ext>
            </a:extLst>
          </p:cNvPr>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7" name="TextBox 6"/>
          <p:cNvSpPr txBox="1"/>
          <p:nvPr/>
        </p:nvSpPr>
        <p:spPr>
          <a:xfrm>
            <a:off x="8321040" y="6382512"/>
            <a:ext cx="685800" cy="320040"/>
          </a:xfrm>
          <a:prstGeom prst="rect">
            <a:avLst/>
          </a:prstGeom>
          <a:noFill/>
        </p:spPr>
        <p:txBody>
          <a:bodyPr wrap="none">
            <a:spAutoFit/>
          </a:bodyPr>
          <a:lstStyle/>
          <a:p>
            <a:pPr algn="r"/>
            <a:fld id="{6A075F4A-30CF-4C8A-8DED-DCBF87A6EF5E}" type="slidenum">
              <a:rPr lang="en-US" sz="1000">
                <a:solidFill>
                  <a:srgbClr val="808080"/>
                </a:solidFill>
              </a:rPr>
              <a:t>20</a:t>
            </a:fld>
            <a:endParaRPr lang="en-US" sz="1000">
              <a:solidFill>
                <a:srgbClr val="808080"/>
              </a:solidFill>
            </a:endParaRPr>
          </a:p>
        </p:txBody>
      </p:sp>
    </p:spTree>
    <p:extLst>
      <p:ext uri="{BB962C8B-B14F-4D97-AF65-F5344CB8AC3E}">
        <p14:creationId xmlns:p14="http://schemas.microsoft.com/office/powerpoint/2010/main" val="210496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51760"/>
            <a:ext cx="7680960" cy="1046440"/>
          </a:xfrm>
          <a:prstGeom prst="rect">
            <a:avLst/>
          </a:prstGeom>
          <a:noFill/>
        </p:spPr>
        <p:txBody>
          <a:bodyPr wrap="square">
            <a:spAutoFit/>
          </a:bodyPr>
          <a:lstStyle/>
          <a:p>
            <a:pPr algn="ctr"/>
            <a:r>
              <a:rPr lang="en-CA" sz="3400" b="1" dirty="0">
                <a:solidFill>
                  <a:srgbClr val="7A3E1D"/>
                </a:solidFill>
                <a:latin typeface="Calibri"/>
              </a:rPr>
              <a:t>Tegan Legge</a:t>
            </a:r>
          </a:p>
          <a:p>
            <a:pPr algn="ctr"/>
            <a:r>
              <a:rPr sz="2800" b="1" dirty="0">
                <a:solidFill>
                  <a:srgbClr val="7A3E1D"/>
                </a:solidFill>
                <a:latin typeface="Calibri"/>
              </a:rPr>
              <a:t>Haliburton Forest</a:t>
            </a:r>
          </a:p>
        </p:txBody>
      </p:sp>
      <p:sp>
        <p:nvSpPr>
          <p:cNvPr id="3" name="TextBox 2"/>
          <p:cNvSpPr txBox="1"/>
          <p:nvPr/>
        </p:nvSpPr>
        <p:spPr>
          <a:xfrm>
            <a:off x="8321040" y="6382512"/>
            <a:ext cx="685800" cy="320040"/>
          </a:xfrm>
          <a:prstGeom prst="rect">
            <a:avLst/>
          </a:prstGeom>
          <a:noFill/>
        </p:spPr>
        <p:txBody>
          <a:bodyPr wrap="none">
            <a:spAutoFit/>
          </a:bodyPr>
          <a:lstStyle/>
          <a:p>
            <a:pPr algn="r"/>
            <a:fld id="{61A030E6-8D20-4707-A301-F3877FED7B79}" type="slidenum">
              <a:rPr lang="en-US" sz="1000">
                <a:solidFill>
                  <a:srgbClr val="808080"/>
                </a:solidFill>
              </a:rPr>
              <a:t>21</a:t>
            </a:fld>
            <a:endParaRPr lang="en-US" sz="1000">
              <a:solidFill>
                <a:srgbClr val="80808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51760"/>
            <a:ext cx="7680960" cy="1645920"/>
          </a:xfrm>
          <a:prstGeom prst="rect">
            <a:avLst/>
          </a:prstGeom>
          <a:noFill/>
        </p:spPr>
        <p:txBody>
          <a:bodyPr wrap="square">
            <a:spAutoFit/>
          </a:bodyPr>
          <a:lstStyle/>
          <a:p>
            <a:pPr algn="ctr"/>
            <a:r>
              <a:rPr sz="3400" b="1">
                <a:solidFill>
                  <a:srgbClr val="7A3E1D"/>
                </a:solidFill>
                <a:latin typeface="Calibri"/>
              </a:rPr>
              <a:t>Jess Kidd</a:t>
            </a:r>
          </a:p>
          <a:p>
            <a:pPr algn="ctr"/>
            <a:r>
              <a:rPr sz="2800" b="1">
                <a:solidFill>
                  <a:srgbClr val="7A3E1D"/>
                </a:solidFill>
                <a:latin typeface="Calibri"/>
              </a:rPr>
              <a:t>RLCA Lake Steward</a:t>
            </a:r>
          </a:p>
        </p:txBody>
      </p:sp>
      <p:sp>
        <p:nvSpPr>
          <p:cNvPr id="3" name="TextBox 2"/>
          <p:cNvSpPr txBox="1"/>
          <p:nvPr/>
        </p:nvSpPr>
        <p:spPr>
          <a:xfrm>
            <a:off x="8321040" y="6382512"/>
            <a:ext cx="685800" cy="320040"/>
          </a:xfrm>
          <a:prstGeom prst="rect">
            <a:avLst/>
          </a:prstGeom>
          <a:noFill/>
        </p:spPr>
        <p:txBody>
          <a:bodyPr wrap="none">
            <a:spAutoFit/>
          </a:bodyPr>
          <a:lstStyle/>
          <a:p>
            <a:pPr algn="r"/>
            <a:fld id="{66870326-2393-4E84-BE95-83D2C3A64FB0}" type="slidenum">
              <a:rPr lang="en-US" sz="1000">
                <a:solidFill>
                  <a:srgbClr val="808080"/>
                </a:solidFill>
              </a:rPr>
              <a:t>22</a:t>
            </a:fld>
            <a:endParaRPr lang="en-US" sz="1000">
              <a:solidFill>
                <a:srgbClr val="80808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5BBF5-74FF-9702-84A5-D64B424016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8B492F-1895-274A-E54C-859B608B593A}"/>
              </a:ext>
            </a:extLst>
          </p:cNvPr>
          <p:cNvSpPr txBox="1"/>
          <p:nvPr/>
        </p:nvSpPr>
        <p:spPr>
          <a:xfrm>
            <a:off x="731520" y="2651760"/>
            <a:ext cx="7680960" cy="1046440"/>
          </a:xfrm>
          <a:prstGeom prst="rect">
            <a:avLst/>
          </a:prstGeom>
          <a:noFill/>
        </p:spPr>
        <p:txBody>
          <a:bodyPr wrap="square">
            <a:spAutoFit/>
          </a:bodyPr>
          <a:lstStyle/>
          <a:p>
            <a:pPr algn="ctr"/>
            <a:r>
              <a:rPr lang="en-CA" sz="3400" b="1" dirty="0">
                <a:solidFill>
                  <a:srgbClr val="7A3E1D"/>
                </a:solidFill>
                <a:latin typeface="Calibri"/>
              </a:rPr>
              <a:t>Dani Lindamood</a:t>
            </a:r>
            <a:endParaRPr sz="3400" b="1" dirty="0">
              <a:solidFill>
                <a:srgbClr val="7A3E1D"/>
              </a:solidFill>
              <a:latin typeface="Calibri"/>
            </a:endParaRPr>
          </a:p>
          <a:p>
            <a:pPr algn="ctr"/>
            <a:r>
              <a:rPr lang="en-CA" sz="2800" b="1" dirty="0">
                <a:solidFill>
                  <a:srgbClr val="7A3E1D"/>
                </a:solidFill>
                <a:latin typeface="Calibri"/>
              </a:rPr>
              <a:t>Water Watchers</a:t>
            </a:r>
            <a:endParaRPr sz="2800" b="1" dirty="0">
              <a:solidFill>
                <a:srgbClr val="7A3E1D"/>
              </a:solidFill>
              <a:latin typeface="Calibri"/>
            </a:endParaRPr>
          </a:p>
        </p:txBody>
      </p:sp>
      <p:sp>
        <p:nvSpPr>
          <p:cNvPr id="3" name="TextBox 2"/>
          <p:cNvSpPr txBox="1"/>
          <p:nvPr/>
        </p:nvSpPr>
        <p:spPr>
          <a:xfrm>
            <a:off x="8321040" y="6382512"/>
            <a:ext cx="685800" cy="320040"/>
          </a:xfrm>
          <a:prstGeom prst="rect">
            <a:avLst/>
          </a:prstGeom>
          <a:noFill/>
        </p:spPr>
        <p:txBody>
          <a:bodyPr wrap="none">
            <a:spAutoFit/>
          </a:bodyPr>
          <a:lstStyle/>
          <a:p>
            <a:pPr algn="r"/>
            <a:fld id="{F14B1FE7-E920-42F1-8BE8-6048428B911D}" type="slidenum">
              <a:rPr lang="en-US" sz="1000">
                <a:solidFill>
                  <a:srgbClr val="808080"/>
                </a:solidFill>
              </a:rPr>
              <a:t>23</a:t>
            </a:fld>
            <a:endParaRPr lang="en-US" sz="1000">
              <a:solidFill>
                <a:srgbClr val="808080"/>
              </a:solidFill>
            </a:endParaRPr>
          </a:p>
        </p:txBody>
      </p:sp>
    </p:spTree>
    <p:extLst>
      <p:ext uri="{BB962C8B-B14F-4D97-AF65-F5344CB8AC3E}">
        <p14:creationId xmlns:p14="http://schemas.microsoft.com/office/powerpoint/2010/main" val="312036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A710C-9F43-BD99-C0B9-165679D137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F85869-8D72-B72C-4DB9-6C886B1BBDD4}"/>
              </a:ext>
            </a:extLst>
          </p:cNvPr>
          <p:cNvSpPr txBox="1"/>
          <p:nvPr/>
        </p:nvSpPr>
        <p:spPr>
          <a:xfrm>
            <a:off x="731520" y="2651760"/>
            <a:ext cx="7680960" cy="615553"/>
          </a:xfrm>
          <a:prstGeom prst="rect">
            <a:avLst/>
          </a:prstGeom>
          <a:noFill/>
        </p:spPr>
        <p:txBody>
          <a:bodyPr wrap="square">
            <a:spAutoFit/>
          </a:bodyPr>
          <a:lstStyle/>
          <a:p>
            <a:pPr algn="ctr"/>
            <a:r>
              <a:rPr lang="en-CA" sz="3400" b="1" dirty="0">
                <a:solidFill>
                  <a:srgbClr val="7A3E1D"/>
                </a:solidFill>
                <a:latin typeface="Calibri"/>
              </a:rPr>
              <a:t>General Questions?</a:t>
            </a:r>
            <a:endParaRPr sz="2800" b="1" dirty="0">
              <a:solidFill>
                <a:srgbClr val="7A3E1D"/>
              </a:solidFill>
              <a:latin typeface="Calibri"/>
            </a:endParaRPr>
          </a:p>
        </p:txBody>
      </p:sp>
      <p:sp>
        <p:nvSpPr>
          <p:cNvPr id="3" name="TextBox 2">
            <a:extLst>
              <a:ext uri="{FF2B5EF4-FFF2-40B4-BE49-F238E27FC236}">
                <a16:creationId xmlns:a16="http://schemas.microsoft.com/office/drawing/2014/main" id="{C3D75931-F86F-BB81-D4A8-7C5A5D2C0EDB}"/>
              </a:ext>
            </a:extLst>
          </p:cNvPr>
          <p:cNvSpPr txBox="1"/>
          <p:nvPr/>
        </p:nvSpPr>
        <p:spPr>
          <a:xfrm>
            <a:off x="8321040" y="6382512"/>
            <a:ext cx="685800" cy="320040"/>
          </a:xfrm>
          <a:prstGeom prst="rect">
            <a:avLst/>
          </a:prstGeom>
          <a:noFill/>
        </p:spPr>
        <p:txBody>
          <a:bodyPr wrap="none">
            <a:spAutoFit/>
          </a:bodyPr>
          <a:lstStyle/>
          <a:p>
            <a:pPr algn="r"/>
            <a:fld id="{F14B1FE7-E920-42F1-8BE8-6048428B911D}" type="slidenum">
              <a:rPr lang="en-US" sz="1000">
                <a:solidFill>
                  <a:srgbClr val="808080"/>
                </a:solidFill>
              </a:rPr>
              <a:t>24</a:t>
            </a:fld>
            <a:endParaRPr lang="en-US" sz="1000">
              <a:solidFill>
                <a:srgbClr val="808080"/>
              </a:solidFill>
            </a:endParaRPr>
          </a:p>
        </p:txBody>
      </p:sp>
    </p:spTree>
    <p:extLst>
      <p:ext uri="{BB962C8B-B14F-4D97-AF65-F5344CB8AC3E}">
        <p14:creationId xmlns:p14="http://schemas.microsoft.com/office/powerpoint/2010/main" val="368058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707886"/>
          </a:xfrm>
          <a:prstGeom prst="rect">
            <a:avLst/>
          </a:prstGeom>
          <a:noFill/>
        </p:spPr>
        <p:txBody>
          <a:bodyPr wrap="square">
            <a:spAutoFit/>
          </a:bodyPr>
          <a:lstStyle/>
          <a:p>
            <a:r>
              <a:rPr sz="4000" b="1" dirty="0">
                <a:solidFill>
                  <a:srgbClr val="9E1B42"/>
                </a:solidFill>
                <a:latin typeface="Calibri"/>
              </a:rPr>
              <a:t>Motion #</a:t>
            </a:r>
            <a:r>
              <a:rPr lang="en-CA" sz="4000" b="1" dirty="0">
                <a:solidFill>
                  <a:srgbClr val="9E1B42"/>
                </a:solidFill>
                <a:latin typeface="Calibri"/>
              </a:rPr>
              <a:t>8</a:t>
            </a:r>
            <a:endParaRPr sz="4000" b="1" dirty="0">
              <a:solidFill>
                <a:srgbClr val="9E1B42"/>
              </a:solidFill>
              <a:latin typeface="Calibri"/>
            </a:endParaRPr>
          </a:p>
        </p:txBody>
      </p:sp>
      <p:sp>
        <p:nvSpPr>
          <p:cNvPr id="3" name="TextBox 2"/>
          <p:cNvSpPr txBox="1"/>
          <p:nvPr/>
        </p:nvSpPr>
        <p:spPr>
          <a:xfrm>
            <a:off x="1051560" y="2194560"/>
            <a:ext cx="7223760" cy="2169825"/>
          </a:xfrm>
          <a:prstGeom prst="rect">
            <a:avLst/>
          </a:prstGeom>
          <a:noFill/>
        </p:spPr>
        <p:txBody>
          <a:bodyPr wrap="square">
            <a:spAutoFit/>
          </a:bodyPr>
          <a:lstStyle/>
          <a:p>
            <a:pPr>
              <a:spcAft>
                <a:spcPts val="600"/>
              </a:spcAft>
            </a:pPr>
            <a:r>
              <a:rPr sz="2400" dirty="0">
                <a:solidFill>
                  <a:srgbClr val="0A0A0A"/>
                </a:solidFill>
                <a:latin typeface="Calibri"/>
              </a:rPr>
              <a:t>I move that we adjourn the 202</a:t>
            </a:r>
            <a:r>
              <a:rPr lang="en-CA" sz="2400" dirty="0">
                <a:solidFill>
                  <a:srgbClr val="0A0A0A"/>
                </a:solidFill>
                <a:latin typeface="Calibri"/>
              </a:rPr>
              <a:t>6</a:t>
            </a:r>
            <a:r>
              <a:rPr sz="2400" dirty="0">
                <a:solidFill>
                  <a:srgbClr val="0A0A0A"/>
                </a:solidFill>
                <a:latin typeface="Calibri"/>
              </a:rPr>
              <a:t> RLCA Annual General Meeting.</a:t>
            </a:r>
          </a:p>
          <a:p>
            <a:pPr>
              <a:spcAft>
                <a:spcPts val="600"/>
              </a:spcAft>
            </a:pPr>
            <a:endParaRPr sz="2400" dirty="0">
              <a:solidFill>
                <a:srgbClr val="0A0A0A"/>
              </a:solidFill>
              <a:latin typeface="Calibri"/>
            </a:endParaRPr>
          </a:p>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1E813E0E-BD23-4EC9-8CA8-92A4D6237B04}" type="slidenum">
              <a:rPr lang="en-US" sz="1000">
                <a:solidFill>
                  <a:srgbClr val="808080"/>
                </a:solidFill>
              </a:rPr>
              <a:t>25</a:t>
            </a:fld>
            <a:endParaRPr lang="en-US" sz="1000">
              <a:solidFill>
                <a:srgbClr val="80808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377440"/>
            <a:ext cx="7680960" cy="1754326"/>
          </a:xfrm>
          <a:prstGeom prst="rect">
            <a:avLst/>
          </a:prstGeom>
          <a:noFill/>
        </p:spPr>
        <p:txBody>
          <a:bodyPr wrap="square">
            <a:spAutoFit/>
          </a:bodyPr>
          <a:lstStyle/>
          <a:p>
            <a:r>
              <a:rPr sz="3600" dirty="0">
                <a:solidFill>
                  <a:srgbClr val="0A0A0A"/>
                </a:solidFill>
                <a:latin typeface="Calibri"/>
              </a:rPr>
              <a:t>Thank you all very much for attending and we hope to see you all again in July 202</a:t>
            </a:r>
            <a:r>
              <a:rPr lang="en-CA" sz="3600" dirty="0">
                <a:solidFill>
                  <a:srgbClr val="0A0A0A"/>
                </a:solidFill>
                <a:latin typeface="Calibri"/>
              </a:rPr>
              <a:t>7</a:t>
            </a:r>
            <a:endParaRPr sz="3600" dirty="0">
              <a:solidFill>
                <a:srgbClr val="0A0A0A"/>
              </a:solidFill>
              <a:latin typeface="Calibri"/>
            </a:endParaRPr>
          </a:p>
        </p:txBody>
      </p:sp>
      <p:sp>
        <p:nvSpPr>
          <p:cNvPr id="3" name="TextBox 2"/>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4" name="TextBox 3"/>
          <p:cNvSpPr txBox="1"/>
          <p:nvPr/>
        </p:nvSpPr>
        <p:spPr>
          <a:xfrm>
            <a:off x="8321040" y="6382512"/>
            <a:ext cx="685800" cy="320040"/>
          </a:xfrm>
          <a:prstGeom prst="rect">
            <a:avLst/>
          </a:prstGeom>
          <a:noFill/>
        </p:spPr>
        <p:txBody>
          <a:bodyPr wrap="none">
            <a:spAutoFit/>
          </a:bodyPr>
          <a:lstStyle/>
          <a:p>
            <a:pPr algn="r"/>
            <a:fld id="{5D5B8D82-83F4-423A-A38C-17EBB0616A52}" type="slidenum">
              <a:rPr lang="en-US" sz="1000">
                <a:solidFill>
                  <a:srgbClr val="808080"/>
                </a:solidFill>
              </a:rPr>
              <a:t>26</a:t>
            </a:fld>
            <a:endParaRPr lang="en-US" sz="1000">
              <a:solidFill>
                <a:srgbClr val="80808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p:blipFill>
        <p:spPr>
          <a:xfrm>
            <a:off x="901935" y="1437768"/>
            <a:ext cx="2249611" cy="1405803"/>
          </a:xfrm>
          <a:prstGeom prst="rect">
            <a:avLst/>
          </a:prstGeom>
          <a:noFill/>
          <a:ln w="0">
            <a:noFill/>
          </a:ln>
        </p:spPr>
      </p:pic>
      <p:pic>
        <p:nvPicPr>
          <p:cNvPr id="7" name="Picture 6"/>
          <p:cNvPicPr/>
          <p:nvPr/>
        </p:nvPicPr>
        <p:blipFill>
          <a:blip r:embed="rId3"/>
          <a:stretch/>
        </p:blipFill>
        <p:spPr>
          <a:xfrm>
            <a:off x="3466668" y="1585369"/>
            <a:ext cx="2256142" cy="1013288"/>
          </a:xfrm>
          <a:prstGeom prst="rect">
            <a:avLst/>
          </a:prstGeom>
          <a:noFill/>
          <a:ln w="0">
            <a:noFill/>
          </a:ln>
        </p:spPr>
      </p:pic>
      <p:pic>
        <p:nvPicPr>
          <p:cNvPr id="8" name="Picture 7"/>
          <p:cNvPicPr/>
          <p:nvPr/>
        </p:nvPicPr>
        <p:blipFill>
          <a:blip r:embed="rId4"/>
          <a:stretch/>
        </p:blipFill>
        <p:spPr>
          <a:xfrm>
            <a:off x="5970009" y="1520712"/>
            <a:ext cx="2407009" cy="1112560"/>
          </a:xfrm>
          <a:prstGeom prst="rect">
            <a:avLst/>
          </a:prstGeom>
          <a:noFill/>
          <a:ln w="0">
            <a:noFill/>
          </a:ln>
        </p:spPr>
      </p:pic>
      <p:pic>
        <p:nvPicPr>
          <p:cNvPr id="9" name="Picture 8"/>
          <p:cNvPicPr/>
          <p:nvPr/>
        </p:nvPicPr>
        <p:blipFill>
          <a:blip r:embed="rId5"/>
          <a:stretch/>
        </p:blipFill>
        <p:spPr>
          <a:xfrm>
            <a:off x="818338" y="3111996"/>
            <a:ext cx="2333208" cy="1311430"/>
          </a:xfrm>
          <a:prstGeom prst="rect">
            <a:avLst/>
          </a:prstGeom>
          <a:noFill/>
          <a:ln w="0">
            <a:noFill/>
          </a:ln>
        </p:spPr>
      </p:pic>
      <p:pic>
        <p:nvPicPr>
          <p:cNvPr id="10" name="Picture 9"/>
          <p:cNvPicPr/>
          <p:nvPr/>
        </p:nvPicPr>
        <p:blipFill>
          <a:blip r:embed="rId6"/>
          <a:stretch/>
        </p:blipFill>
        <p:spPr>
          <a:xfrm>
            <a:off x="3566919" y="3013704"/>
            <a:ext cx="1990329" cy="1249711"/>
          </a:xfrm>
          <a:prstGeom prst="rect">
            <a:avLst/>
          </a:prstGeom>
          <a:noFill/>
          <a:ln w="0">
            <a:noFill/>
          </a:ln>
        </p:spPr>
      </p:pic>
      <p:pic>
        <p:nvPicPr>
          <p:cNvPr id="11" name="Picture 10"/>
          <p:cNvPicPr/>
          <p:nvPr/>
        </p:nvPicPr>
        <p:blipFill>
          <a:blip r:embed="rId7"/>
          <a:stretch/>
        </p:blipFill>
        <p:spPr>
          <a:xfrm>
            <a:off x="6054913" y="2884063"/>
            <a:ext cx="2239161" cy="1539362"/>
          </a:xfrm>
          <a:prstGeom prst="rect">
            <a:avLst/>
          </a:prstGeom>
          <a:noFill/>
          <a:ln w="0">
            <a:noFill/>
          </a:ln>
        </p:spPr>
      </p:pic>
      <p:pic>
        <p:nvPicPr>
          <p:cNvPr id="12" name="Picture 11"/>
          <p:cNvPicPr/>
          <p:nvPr/>
        </p:nvPicPr>
        <p:blipFill>
          <a:blip r:embed="rId8"/>
          <a:stretch/>
        </p:blipFill>
        <p:spPr>
          <a:xfrm>
            <a:off x="4329416" y="4670625"/>
            <a:ext cx="3508792" cy="748129"/>
          </a:xfrm>
          <a:prstGeom prst="rect">
            <a:avLst/>
          </a:prstGeom>
          <a:noFill/>
          <a:ln w="0">
            <a:noFill/>
          </a:ln>
        </p:spPr>
      </p:pic>
      <p:pic>
        <p:nvPicPr>
          <p:cNvPr id="13" name="Picture 12"/>
          <p:cNvPicPr/>
          <p:nvPr/>
        </p:nvPicPr>
        <p:blipFill>
          <a:blip r:embed="rId9"/>
          <a:stretch/>
        </p:blipFill>
        <p:spPr>
          <a:xfrm>
            <a:off x="1161216" y="4435834"/>
            <a:ext cx="2464482" cy="1232078"/>
          </a:xfrm>
          <a:prstGeom prst="rect">
            <a:avLst/>
          </a:prstGeom>
          <a:noFill/>
          <a:ln w="0">
            <a:noFill/>
          </a:ln>
        </p:spPr>
      </p:pic>
      <p:sp>
        <p:nvSpPr>
          <p:cNvPr id="2" name="TextBox 1">
            <a:extLst>
              <a:ext uri="{FF2B5EF4-FFF2-40B4-BE49-F238E27FC236}">
                <a16:creationId xmlns:a16="http://schemas.microsoft.com/office/drawing/2014/main" id="{FA7FB722-C37D-AF3D-FCB5-002748A8FEDC}"/>
              </a:ext>
            </a:extLst>
          </p:cNvPr>
          <p:cNvSpPr txBox="1"/>
          <p:nvPr/>
        </p:nvSpPr>
        <p:spPr>
          <a:xfrm>
            <a:off x="502920" y="502920"/>
            <a:ext cx="8229600" cy="707886"/>
          </a:xfrm>
          <a:prstGeom prst="rect">
            <a:avLst/>
          </a:prstGeom>
          <a:noFill/>
        </p:spPr>
        <p:txBody>
          <a:bodyPr wrap="square">
            <a:spAutoFit/>
          </a:bodyPr>
          <a:lstStyle/>
          <a:p>
            <a:r>
              <a:rPr lang="en-CA" sz="4000" b="1" dirty="0">
                <a:solidFill>
                  <a:srgbClr val="9E1B42"/>
                </a:solidFill>
                <a:latin typeface="Calibri"/>
              </a:rPr>
              <a:t>Thank you 2026 Sponsors!!!</a:t>
            </a:r>
            <a:endParaRPr sz="4000" b="1" dirty="0">
              <a:solidFill>
                <a:srgbClr val="9E1B42"/>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a:solidFill>
                  <a:srgbClr val="7A3E1D"/>
                </a:solidFill>
                <a:latin typeface="Calibri"/>
              </a:rPr>
              <a:t>Motion #1</a:t>
            </a:r>
          </a:p>
        </p:txBody>
      </p:sp>
      <p:sp>
        <p:nvSpPr>
          <p:cNvPr id="3" name="TextBox 2"/>
          <p:cNvSpPr txBox="1"/>
          <p:nvPr/>
        </p:nvSpPr>
        <p:spPr>
          <a:xfrm>
            <a:off x="1051560" y="2194560"/>
            <a:ext cx="7223760" cy="2169825"/>
          </a:xfrm>
          <a:prstGeom prst="rect">
            <a:avLst/>
          </a:prstGeom>
          <a:noFill/>
        </p:spPr>
        <p:txBody>
          <a:bodyPr wrap="square">
            <a:spAutoFit/>
          </a:bodyPr>
          <a:lstStyle/>
          <a:p>
            <a:pPr>
              <a:spcAft>
                <a:spcPts val="600"/>
              </a:spcAft>
            </a:pPr>
            <a:r>
              <a:rPr sz="2400" dirty="0">
                <a:solidFill>
                  <a:srgbClr val="0A0A0A"/>
                </a:solidFill>
                <a:latin typeface="Calibri"/>
              </a:rPr>
              <a:t>I move to approve the RLCA 202</a:t>
            </a:r>
            <a:r>
              <a:rPr lang="en-CA" sz="2400" dirty="0">
                <a:solidFill>
                  <a:srgbClr val="0A0A0A"/>
                </a:solidFill>
                <a:latin typeface="Calibri"/>
              </a:rPr>
              <a:t>6</a:t>
            </a:r>
            <a:r>
              <a:rPr sz="2400" dirty="0">
                <a:solidFill>
                  <a:srgbClr val="0A0A0A"/>
                </a:solidFill>
                <a:latin typeface="Calibri"/>
              </a:rPr>
              <a:t> AGM Agenda, as presented at the AGM on July 1</a:t>
            </a:r>
            <a:r>
              <a:rPr lang="en-CA" sz="2400" dirty="0">
                <a:solidFill>
                  <a:srgbClr val="0A0A0A"/>
                </a:solidFill>
                <a:latin typeface="Calibri"/>
              </a:rPr>
              <a:t>1</a:t>
            </a:r>
            <a:r>
              <a:rPr sz="2400" dirty="0">
                <a:solidFill>
                  <a:srgbClr val="0A0A0A"/>
                </a:solidFill>
                <a:latin typeface="Calibri"/>
              </a:rPr>
              <a:t>, 202</a:t>
            </a:r>
            <a:r>
              <a:rPr lang="en-CA" sz="2400" dirty="0">
                <a:solidFill>
                  <a:srgbClr val="0A0A0A"/>
                </a:solidFill>
                <a:latin typeface="Calibri"/>
              </a:rPr>
              <a:t>6</a:t>
            </a:r>
            <a:endParaRPr sz="2400" dirty="0">
              <a:solidFill>
                <a:srgbClr val="0A0A0A"/>
              </a:solidFill>
              <a:latin typeface="Calibri"/>
            </a:endParaRPr>
          </a:p>
          <a:p>
            <a:pPr>
              <a:spcAft>
                <a:spcPts val="600"/>
              </a:spcAft>
            </a:pPr>
            <a:endParaRPr sz="2400" dirty="0">
              <a:solidFill>
                <a:srgbClr val="0A0A0A"/>
              </a:solidFill>
              <a:latin typeface="Calibri"/>
            </a:endParaRPr>
          </a:p>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24E9D383-E7C0-4C6A-B541-E86413A83300}" type="slidenum">
              <a:rPr lang="en-US" sz="1000">
                <a:solidFill>
                  <a:srgbClr val="808080"/>
                </a:solidFill>
              </a:rPr>
              <a:t>3</a:t>
            </a:fld>
            <a:endParaRPr lang="en-US" sz="1000">
              <a:solidFill>
                <a:srgbClr val="80808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a:solidFill>
                  <a:srgbClr val="7A3E1D"/>
                </a:solidFill>
                <a:latin typeface="Calibri"/>
              </a:rPr>
              <a:t>RLCA Board</a:t>
            </a:r>
          </a:p>
        </p:txBody>
      </p:sp>
      <p:sp>
        <p:nvSpPr>
          <p:cNvPr id="3" name="TextBox 2"/>
          <p:cNvSpPr txBox="1"/>
          <p:nvPr/>
        </p:nvSpPr>
        <p:spPr>
          <a:xfrm>
            <a:off x="502920" y="1485895"/>
            <a:ext cx="8379822" cy="4847481"/>
          </a:xfrm>
          <a:prstGeom prst="rect">
            <a:avLst/>
          </a:prstGeom>
          <a:noFill/>
        </p:spPr>
        <p:txBody>
          <a:bodyPr wrap="square">
            <a:spAutoFit/>
          </a:bodyPr>
          <a:lstStyle/>
          <a:p>
            <a:pPr>
              <a:spcAft>
                <a:spcPts val="600"/>
              </a:spcAft>
            </a:pPr>
            <a:r>
              <a:rPr sz="2400" b="1" dirty="0">
                <a:solidFill>
                  <a:srgbClr val="0A0A0A"/>
                </a:solidFill>
                <a:latin typeface="Calibri"/>
              </a:rPr>
              <a:t>Paula Miller</a:t>
            </a:r>
            <a:r>
              <a:rPr lang="en-CA" sz="2400" b="1" dirty="0">
                <a:solidFill>
                  <a:srgbClr val="0A0A0A"/>
                </a:solidFill>
                <a:latin typeface="Calibri"/>
              </a:rPr>
              <a:t> </a:t>
            </a:r>
            <a:r>
              <a:rPr sz="2400" dirty="0">
                <a:solidFill>
                  <a:srgbClr val="0A0A0A"/>
                </a:solidFill>
                <a:latin typeface="Calibri"/>
              </a:rPr>
              <a:t>– </a:t>
            </a:r>
            <a:r>
              <a:rPr lang="en-CA" sz="2400" dirty="0">
                <a:solidFill>
                  <a:srgbClr val="0A0A0A"/>
                </a:solidFill>
                <a:latin typeface="Calibri"/>
              </a:rPr>
              <a:t>Past </a:t>
            </a:r>
            <a:r>
              <a:rPr sz="2400" dirty="0">
                <a:solidFill>
                  <a:srgbClr val="0A0A0A"/>
                </a:solidFill>
                <a:latin typeface="Calibri"/>
              </a:rPr>
              <a:t>President</a:t>
            </a:r>
            <a:r>
              <a:rPr lang="en-CA" sz="2400" dirty="0">
                <a:solidFill>
                  <a:srgbClr val="0A0A0A"/>
                </a:solidFill>
                <a:latin typeface="Calibri"/>
              </a:rPr>
              <a:t> and </a:t>
            </a:r>
            <a:r>
              <a:rPr lang="en-CA" sz="2400" dirty="0"/>
              <a:t>Government Relations Liaison</a:t>
            </a:r>
            <a:r>
              <a:rPr lang="en-CA" sz="2400" dirty="0">
                <a:solidFill>
                  <a:srgbClr val="0A0A0A"/>
                </a:solidFill>
                <a:latin typeface="Calibri"/>
              </a:rPr>
              <a:t>;</a:t>
            </a:r>
            <a:r>
              <a:rPr sz="2400" dirty="0">
                <a:solidFill>
                  <a:srgbClr val="0A0A0A"/>
                </a:solidFill>
                <a:latin typeface="Calibri"/>
              </a:rPr>
              <a:t> </a:t>
            </a:r>
            <a:r>
              <a:rPr lang="en-CA" sz="2400" dirty="0">
                <a:solidFill>
                  <a:srgbClr val="0A0A0A"/>
                </a:solidFill>
                <a:latin typeface="Calibri"/>
              </a:rPr>
              <a:t>8</a:t>
            </a:r>
            <a:r>
              <a:rPr sz="2400" dirty="0">
                <a:solidFill>
                  <a:srgbClr val="0A0A0A"/>
                </a:solidFill>
                <a:latin typeface="Calibri"/>
              </a:rPr>
              <a:t> year</a:t>
            </a:r>
            <a:r>
              <a:rPr lang="en-CA" sz="2400" dirty="0">
                <a:solidFill>
                  <a:srgbClr val="0A0A0A"/>
                </a:solidFill>
                <a:latin typeface="Calibri"/>
              </a:rPr>
              <a:t>s</a:t>
            </a:r>
            <a:endParaRPr sz="2400" dirty="0">
              <a:solidFill>
                <a:srgbClr val="0A0A0A"/>
              </a:solidFill>
              <a:latin typeface="Calibri"/>
            </a:endParaRPr>
          </a:p>
          <a:p>
            <a:pPr>
              <a:spcAft>
                <a:spcPts val="600"/>
              </a:spcAft>
            </a:pPr>
            <a:r>
              <a:rPr sz="2400" b="1" dirty="0">
                <a:solidFill>
                  <a:srgbClr val="0A0A0A"/>
                </a:solidFill>
                <a:latin typeface="Calibri"/>
              </a:rPr>
              <a:t>Steve Harris </a:t>
            </a:r>
            <a:r>
              <a:rPr lang="en-CA" sz="2400" dirty="0">
                <a:solidFill>
                  <a:srgbClr val="0A0A0A"/>
                </a:solidFill>
              </a:rPr>
              <a:t>–</a:t>
            </a:r>
            <a:r>
              <a:rPr sz="2400" dirty="0">
                <a:solidFill>
                  <a:srgbClr val="0A0A0A"/>
                </a:solidFill>
                <a:latin typeface="Calibri"/>
              </a:rPr>
              <a:t> Secretary</a:t>
            </a:r>
            <a:r>
              <a:rPr lang="en-CA" sz="2400" dirty="0">
                <a:solidFill>
                  <a:srgbClr val="0A0A0A"/>
                </a:solidFill>
                <a:latin typeface="Calibri"/>
              </a:rPr>
              <a:t>;</a:t>
            </a:r>
            <a:r>
              <a:rPr sz="2400" dirty="0">
                <a:solidFill>
                  <a:srgbClr val="0A0A0A"/>
                </a:solidFill>
                <a:latin typeface="Calibri"/>
              </a:rPr>
              <a:t> </a:t>
            </a:r>
            <a:r>
              <a:rPr lang="en-CA" sz="2400" dirty="0">
                <a:solidFill>
                  <a:srgbClr val="0A0A0A"/>
                </a:solidFill>
                <a:latin typeface="Calibri"/>
              </a:rPr>
              <a:t>7</a:t>
            </a:r>
            <a:r>
              <a:rPr sz="2400" dirty="0">
                <a:solidFill>
                  <a:srgbClr val="0A0A0A"/>
                </a:solidFill>
                <a:latin typeface="Calibri"/>
              </a:rPr>
              <a:t> years</a:t>
            </a:r>
          </a:p>
          <a:p>
            <a:pPr>
              <a:spcAft>
                <a:spcPts val="600"/>
              </a:spcAft>
            </a:pPr>
            <a:r>
              <a:rPr sz="2400" b="1" dirty="0">
                <a:solidFill>
                  <a:srgbClr val="0A0A0A"/>
                </a:solidFill>
                <a:latin typeface="Calibri"/>
              </a:rPr>
              <a:t>Donna Luger </a:t>
            </a:r>
            <a:r>
              <a:rPr sz="2400" dirty="0">
                <a:solidFill>
                  <a:srgbClr val="0A0A0A"/>
                </a:solidFill>
                <a:latin typeface="Calibri"/>
              </a:rPr>
              <a:t>– Membership</a:t>
            </a:r>
            <a:r>
              <a:rPr lang="en-CA" sz="2400" dirty="0">
                <a:solidFill>
                  <a:srgbClr val="0A0A0A"/>
                </a:solidFill>
                <a:latin typeface="Calibri"/>
              </a:rPr>
              <a:t>,</a:t>
            </a:r>
            <a:r>
              <a:rPr sz="2400" dirty="0">
                <a:solidFill>
                  <a:srgbClr val="0A0A0A"/>
                </a:solidFill>
                <a:latin typeface="Calibri"/>
              </a:rPr>
              <a:t> Treasurer</a:t>
            </a:r>
            <a:r>
              <a:rPr lang="en-CA" sz="2400" dirty="0">
                <a:solidFill>
                  <a:srgbClr val="0A0A0A"/>
                </a:solidFill>
                <a:latin typeface="Calibri"/>
              </a:rPr>
              <a:t>, and Signage Manager;</a:t>
            </a:r>
            <a:r>
              <a:rPr sz="2400" dirty="0">
                <a:solidFill>
                  <a:srgbClr val="0A0A0A"/>
                </a:solidFill>
                <a:latin typeface="Calibri"/>
              </a:rPr>
              <a:t> 1</a:t>
            </a:r>
            <a:r>
              <a:rPr lang="en-CA" sz="2400" dirty="0">
                <a:solidFill>
                  <a:srgbClr val="0A0A0A"/>
                </a:solidFill>
                <a:latin typeface="Calibri"/>
              </a:rPr>
              <a:t>1</a:t>
            </a:r>
            <a:r>
              <a:rPr sz="2400" dirty="0">
                <a:solidFill>
                  <a:srgbClr val="0A0A0A"/>
                </a:solidFill>
                <a:latin typeface="Calibri"/>
              </a:rPr>
              <a:t> years</a:t>
            </a:r>
          </a:p>
          <a:p>
            <a:pPr>
              <a:spcAft>
                <a:spcPts val="600"/>
              </a:spcAft>
            </a:pPr>
            <a:r>
              <a:rPr sz="2400" b="1" dirty="0">
                <a:solidFill>
                  <a:srgbClr val="0A0A0A"/>
                </a:solidFill>
                <a:latin typeface="Calibri"/>
              </a:rPr>
              <a:t>Laurie Kerr </a:t>
            </a:r>
            <a:r>
              <a:rPr sz="2400" dirty="0">
                <a:solidFill>
                  <a:srgbClr val="0A0A0A"/>
                </a:solidFill>
                <a:latin typeface="Calibri"/>
              </a:rPr>
              <a:t>– Social Media</a:t>
            </a:r>
            <a:r>
              <a:rPr lang="en-CA" sz="2400" dirty="0">
                <a:solidFill>
                  <a:srgbClr val="0A0A0A"/>
                </a:solidFill>
                <a:latin typeface="Calibri"/>
              </a:rPr>
              <a:t> Manager,</a:t>
            </a:r>
            <a:r>
              <a:rPr sz="2400" dirty="0">
                <a:solidFill>
                  <a:srgbClr val="0A0A0A"/>
                </a:solidFill>
                <a:latin typeface="Calibri"/>
              </a:rPr>
              <a:t>  </a:t>
            </a:r>
            <a:r>
              <a:rPr lang="en-CA" sz="2400" dirty="0">
                <a:solidFill>
                  <a:srgbClr val="0A0A0A"/>
                </a:solidFill>
                <a:latin typeface="Calibri"/>
              </a:rPr>
              <a:t>10</a:t>
            </a:r>
            <a:r>
              <a:rPr sz="2400" dirty="0">
                <a:solidFill>
                  <a:srgbClr val="0A0A0A"/>
                </a:solidFill>
                <a:latin typeface="Calibri"/>
              </a:rPr>
              <a:t> years</a:t>
            </a:r>
          </a:p>
          <a:p>
            <a:pPr>
              <a:spcAft>
                <a:spcPts val="600"/>
              </a:spcAft>
            </a:pPr>
            <a:r>
              <a:rPr sz="2400" b="1" dirty="0">
                <a:solidFill>
                  <a:srgbClr val="0A0A0A"/>
                </a:solidFill>
                <a:latin typeface="Calibri"/>
              </a:rPr>
              <a:t>Jess Kidd </a:t>
            </a:r>
            <a:r>
              <a:rPr sz="2400" dirty="0">
                <a:solidFill>
                  <a:srgbClr val="0A0A0A"/>
                </a:solidFill>
                <a:latin typeface="Calibri"/>
              </a:rPr>
              <a:t>– </a:t>
            </a:r>
            <a:r>
              <a:rPr lang="en-CA" sz="2400" dirty="0">
                <a:solidFill>
                  <a:srgbClr val="0A0A0A"/>
                </a:solidFill>
                <a:latin typeface="Calibri"/>
              </a:rPr>
              <a:t>President and </a:t>
            </a:r>
            <a:r>
              <a:rPr sz="2400" dirty="0">
                <a:solidFill>
                  <a:srgbClr val="0A0A0A"/>
                </a:solidFill>
                <a:latin typeface="Calibri"/>
              </a:rPr>
              <a:t>Lake Steward</a:t>
            </a:r>
            <a:r>
              <a:rPr lang="en-CA" sz="2400" dirty="0">
                <a:solidFill>
                  <a:srgbClr val="0A0A0A"/>
                </a:solidFill>
                <a:latin typeface="Calibri"/>
              </a:rPr>
              <a:t>,</a:t>
            </a:r>
            <a:r>
              <a:rPr sz="2400" dirty="0">
                <a:solidFill>
                  <a:srgbClr val="0A0A0A"/>
                </a:solidFill>
                <a:latin typeface="Calibri"/>
              </a:rPr>
              <a:t> </a:t>
            </a:r>
            <a:r>
              <a:rPr lang="en-CA" sz="2400" dirty="0">
                <a:solidFill>
                  <a:srgbClr val="0A0A0A"/>
                </a:solidFill>
                <a:latin typeface="Calibri"/>
              </a:rPr>
              <a:t>6</a:t>
            </a:r>
            <a:r>
              <a:rPr sz="2400" dirty="0">
                <a:solidFill>
                  <a:srgbClr val="0A0A0A"/>
                </a:solidFill>
                <a:latin typeface="Calibri"/>
              </a:rPr>
              <a:t> years</a:t>
            </a:r>
          </a:p>
          <a:p>
            <a:pPr>
              <a:spcAft>
                <a:spcPts val="600"/>
              </a:spcAft>
            </a:pPr>
            <a:r>
              <a:rPr sz="2400" b="1" dirty="0">
                <a:solidFill>
                  <a:srgbClr val="0A0A0A"/>
                </a:solidFill>
                <a:latin typeface="Calibri"/>
              </a:rPr>
              <a:t>Ed Payne </a:t>
            </a:r>
            <a:r>
              <a:rPr lang="en-CA" sz="2400" dirty="0">
                <a:solidFill>
                  <a:srgbClr val="0A0A0A"/>
                </a:solidFill>
              </a:rPr>
              <a:t>–</a:t>
            </a:r>
            <a:r>
              <a:rPr sz="2400" dirty="0">
                <a:solidFill>
                  <a:srgbClr val="0A0A0A"/>
                </a:solidFill>
                <a:latin typeface="Calibri"/>
              </a:rPr>
              <a:t> </a:t>
            </a:r>
            <a:r>
              <a:rPr lang="en-CA" sz="2400" dirty="0">
                <a:solidFill>
                  <a:srgbClr val="0A0A0A"/>
                </a:solidFill>
                <a:latin typeface="Calibri"/>
              </a:rPr>
              <a:t>Buoy Program Manager,</a:t>
            </a:r>
            <a:r>
              <a:rPr sz="2400" dirty="0">
                <a:solidFill>
                  <a:srgbClr val="0A0A0A"/>
                </a:solidFill>
                <a:latin typeface="Calibri"/>
              </a:rPr>
              <a:t> </a:t>
            </a:r>
            <a:r>
              <a:rPr lang="en-CA" sz="2400" dirty="0">
                <a:solidFill>
                  <a:srgbClr val="0A0A0A"/>
                </a:solidFill>
                <a:latin typeface="Calibri"/>
              </a:rPr>
              <a:t>6</a:t>
            </a:r>
            <a:r>
              <a:rPr sz="2400" dirty="0">
                <a:solidFill>
                  <a:srgbClr val="0A0A0A"/>
                </a:solidFill>
                <a:latin typeface="Calibri"/>
              </a:rPr>
              <a:t> years</a:t>
            </a:r>
            <a:endParaRPr lang="en-CA" sz="2400" dirty="0">
              <a:solidFill>
                <a:srgbClr val="0A0A0A"/>
              </a:solidFill>
              <a:latin typeface="Calibri"/>
            </a:endParaRPr>
          </a:p>
          <a:p>
            <a:pPr>
              <a:spcAft>
                <a:spcPts val="600"/>
              </a:spcAft>
            </a:pPr>
            <a:r>
              <a:rPr lang="en-CA" sz="2400" b="1" dirty="0">
                <a:solidFill>
                  <a:srgbClr val="0A0A0A"/>
                </a:solidFill>
                <a:latin typeface="Calibri"/>
              </a:rPr>
              <a:t>Gerry Oxford </a:t>
            </a:r>
            <a:r>
              <a:rPr lang="en-CA" sz="2400" dirty="0">
                <a:solidFill>
                  <a:srgbClr val="0A0A0A"/>
                </a:solidFill>
              </a:rPr>
              <a:t>– Content Editor and Eblast Manager, 6 years</a:t>
            </a:r>
            <a:endParaRPr lang="en-CA" sz="2400" dirty="0">
              <a:solidFill>
                <a:srgbClr val="0A0A0A"/>
              </a:solidFill>
              <a:latin typeface="Calibri"/>
            </a:endParaRPr>
          </a:p>
          <a:p>
            <a:pPr>
              <a:spcAft>
                <a:spcPts val="600"/>
              </a:spcAft>
            </a:pPr>
            <a:r>
              <a:rPr lang="en-CA" sz="2400" b="1" dirty="0">
                <a:solidFill>
                  <a:srgbClr val="0A0A0A"/>
                </a:solidFill>
                <a:latin typeface="Calibri"/>
              </a:rPr>
              <a:t>Amanda Bellerby </a:t>
            </a:r>
            <a:r>
              <a:rPr lang="en-CA" sz="2400" dirty="0">
                <a:solidFill>
                  <a:srgbClr val="0A0A0A"/>
                </a:solidFill>
              </a:rPr>
              <a:t>–</a:t>
            </a:r>
            <a:r>
              <a:rPr lang="en-CA" sz="2400" dirty="0">
                <a:solidFill>
                  <a:srgbClr val="0A0A0A"/>
                </a:solidFill>
                <a:latin typeface="Calibri"/>
              </a:rPr>
              <a:t> Get the Lead Out Campaign Manager, 1 year</a:t>
            </a:r>
          </a:p>
          <a:p>
            <a:pPr>
              <a:spcAft>
                <a:spcPts val="600"/>
              </a:spcAft>
            </a:pPr>
            <a:r>
              <a:rPr lang="en-CA" sz="2400" b="1" dirty="0">
                <a:solidFill>
                  <a:srgbClr val="0A0A0A"/>
                </a:solidFill>
              </a:rPr>
              <a:t>Tim Hockley </a:t>
            </a:r>
            <a:r>
              <a:rPr lang="en-CA" sz="2400" dirty="0">
                <a:solidFill>
                  <a:srgbClr val="0A0A0A"/>
                </a:solidFill>
              </a:rPr>
              <a:t>– Business Development Manager, 5 years</a:t>
            </a:r>
          </a:p>
        </p:txBody>
      </p:sp>
      <p:sp>
        <p:nvSpPr>
          <p:cNvPr id="4" name="TextBox 3"/>
          <p:cNvSpPr txBox="1"/>
          <p:nvPr/>
        </p:nvSpPr>
        <p:spPr>
          <a:xfrm>
            <a:off x="4177500" y="6309360"/>
            <a:ext cx="788999" cy="230832"/>
          </a:xfrm>
          <a:prstGeom prst="rect">
            <a:avLst/>
          </a:prstGeom>
          <a:noFill/>
        </p:spPr>
        <p:txBody>
          <a:bodyPr wrap="none">
            <a:spAutoFit/>
          </a:bodyPr>
          <a:lstStyle/>
          <a:p>
            <a:pPr algn="ctr"/>
            <a:r>
              <a:rPr sz="900" dirty="0">
                <a:solidFill>
                  <a:srgbClr val="808080"/>
                </a:solidFill>
                <a:latin typeface="Calibri"/>
              </a:rPr>
              <a:t>July 1</a:t>
            </a:r>
            <a:r>
              <a:rPr lang="en-CA" sz="900" dirty="0">
                <a:solidFill>
                  <a:srgbClr val="808080"/>
                </a:solidFill>
                <a:latin typeface="Calibri"/>
              </a:rPr>
              <a:t>1</a:t>
            </a:r>
            <a:r>
              <a:rPr sz="900" dirty="0">
                <a:solidFill>
                  <a:srgbClr val="808080"/>
                </a:solidFill>
                <a:latin typeface="Calibri"/>
              </a:rPr>
              <a:t>, 202</a:t>
            </a:r>
            <a:r>
              <a:rPr lang="en-CA" sz="900" dirty="0">
                <a:solidFill>
                  <a:srgbClr val="808080"/>
                </a:solidFill>
                <a:latin typeface="Calibri"/>
              </a:rPr>
              <a:t>6</a:t>
            </a:r>
            <a:endParaRPr sz="900" dirty="0">
              <a:solidFill>
                <a:srgbClr val="808080"/>
              </a:solidFill>
              <a:latin typeface="Calibri"/>
            </a:endParaRPr>
          </a:p>
        </p:txBody>
      </p:sp>
      <p:sp>
        <p:nvSpPr>
          <p:cNvPr id="5" name="TextBox 4"/>
          <p:cNvSpPr txBox="1"/>
          <p:nvPr/>
        </p:nvSpPr>
        <p:spPr>
          <a:xfrm>
            <a:off x="8321040" y="6382512"/>
            <a:ext cx="685800" cy="320040"/>
          </a:xfrm>
          <a:prstGeom prst="rect">
            <a:avLst/>
          </a:prstGeom>
          <a:noFill/>
        </p:spPr>
        <p:txBody>
          <a:bodyPr wrap="none">
            <a:spAutoFit/>
          </a:bodyPr>
          <a:lstStyle/>
          <a:p>
            <a:pPr algn="r"/>
            <a:fld id="{4107F502-A0C2-4883-B644-B983E59CE522}" type="slidenum">
              <a:rPr lang="en-US" sz="1000">
                <a:solidFill>
                  <a:srgbClr val="808080"/>
                </a:solidFill>
              </a:rPr>
              <a:t>4</a:t>
            </a:fld>
            <a:endParaRPr lang="en-US" sz="1000">
              <a:solidFill>
                <a:srgbClr val="80808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EC1D1-1A1A-A1B6-DB0B-4C83C80D89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27EF31-CBCE-BC34-F985-942A7B1E2D7D}"/>
              </a:ext>
            </a:extLst>
          </p:cNvPr>
          <p:cNvSpPr txBox="1"/>
          <p:nvPr/>
        </p:nvSpPr>
        <p:spPr>
          <a:xfrm>
            <a:off x="502920" y="502920"/>
            <a:ext cx="8229600" cy="707886"/>
          </a:xfrm>
          <a:prstGeom prst="rect">
            <a:avLst/>
          </a:prstGeom>
          <a:noFill/>
        </p:spPr>
        <p:txBody>
          <a:bodyPr wrap="square">
            <a:spAutoFit/>
          </a:bodyPr>
          <a:lstStyle/>
          <a:p>
            <a:r>
              <a:rPr sz="4000" b="1" dirty="0">
                <a:solidFill>
                  <a:srgbClr val="7A3E1D"/>
                </a:solidFill>
                <a:latin typeface="Calibri"/>
              </a:rPr>
              <a:t>RLCA </a:t>
            </a:r>
            <a:r>
              <a:rPr lang="en-CA" sz="4000" b="1" dirty="0">
                <a:solidFill>
                  <a:srgbClr val="7A3E1D"/>
                </a:solidFill>
                <a:latin typeface="Calibri"/>
              </a:rPr>
              <a:t>Committee</a:t>
            </a:r>
            <a:endParaRPr sz="4000" b="1" dirty="0">
              <a:solidFill>
                <a:srgbClr val="7A3E1D"/>
              </a:solidFill>
              <a:latin typeface="Calibri"/>
            </a:endParaRPr>
          </a:p>
        </p:txBody>
      </p:sp>
      <p:sp>
        <p:nvSpPr>
          <p:cNvPr id="3" name="TextBox 2">
            <a:extLst>
              <a:ext uri="{FF2B5EF4-FFF2-40B4-BE49-F238E27FC236}">
                <a16:creationId xmlns:a16="http://schemas.microsoft.com/office/drawing/2014/main" id="{BEECA54C-5095-AA14-0B5D-D48151F10EAD}"/>
              </a:ext>
            </a:extLst>
          </p:cNvPr>
          <p:cNvSpPr txBox="1"/>
          <p:nvPr/>
        </p:nvSpPr>
        <p:spPr>
          <a:xfrm>
            <a:off x="502920" y="1828800"/>
            <a:ext cx="7772400" cy="907941"/>
          </a:xfrm>
          <a:prstGeom prst="rect">
            <a:avLst/>
          </a:prstGeom>
          <a:noFill/>
        </p:spPr>
        <p:txBody>
          <a:bodyPr wrap="square">
            <a:spAutoFit/>
          </a:bodyPr>
          <a:lstStyle/>
          <a:p>
            <a:pPr>
              <a:spcAft>
                <a:spcPts val="600"/>
              </a:spcAft>
            </a:pPr>
            <a:r>
              <a:rPr lang="en-CA" sz="2400" b="1" dirty="0">
                <a:solidFill>
                  <a:srgbClr val="0A0A0A"/>
                </a:solidFill>
                <a:latin typeface="Calibri"/>
              </a:rPr>
              <a:t>Andrew McGrath </a:t>
            </a:r>
            <a:r>
              <a:rPr sz="2400" dirty="0">
                <a:solidFill>
                  <a:srgbClr val="0A0A0A"/>
                </a:solidFill>
                <a:latin typeface="Calibri"/>
              </a:rPr>
              <a:t>– </a:t>
            </a:r>
            <a:r>
              <a:rPr lang="en-CA" sz="2400" dirty="0">
                <a:solidFill>
                  <a:srgbClr val="0A0A0A"/>
                </a:solidFill>
                <a:latin typeface="Calibri"/>
              </a:rPr>
              <a:t>Information Technology Manager, 1</a:t>
            </a:r>
            <a:r>
              <a:rPr sz="2400" dirty="0">
                <a:solidFill>
                  <a:srgbClr val="0A0A0A"/>
                </a:solidFill>
                <a:latin typeface="Calibri"/>
              </a:rPr>
              <a:t> year</a:t>
            </a:r>
          </a:p>
          <a:p>
            <a:pPr>
              <a:spcAft>
                <a:spcPts val="600"/>
              </a:spcAft>
            </a:pPr>
            <a:r>
              <a:rPr lang="en-CA" sz="2400" b="1" dirty="0">
                <a:solidFill>
                  <a:srgbClr val="0A0A0A"/>
                </a:solidFill>
              </a:rPr>
              <a:t>Alex Bellamy </a:t>
            </a:r>
            <a:r>
              <a:rPr lang="en-CA" sz="2400" dirty="0">
                <a:solidFill>
                  <a:srgbClr val="0A0A0A"/>
                </a:solidFill>
              </a:rPr>
              <a:t>– Social Coordinator, 1 year</a:t>
            </a:r>
            <a:endParaRPr sz="2400" dirty="0">
              <a:solidFill>
                <a:srgbClr val="0A0A0A"/>
              </a:solidFill>
              <a:latin typeface="Calibri"/>
            </a:endParaRPr>
          </a:p>
        </p:txBody>
      </p:sp>
      <p:sp>
        <p:nvSpPr>
          <p:cNvPr id="4" name="TextBox 3">
            <a:extLst>
              <a:ext uri="{FF2B5EF4-FFF2-40B4-BE49-F238E27FC236}">
                <a16:creationId xmlns:a16="http://schemas.microsoft.com/office/drawing/2014/main" id="{E4A01B0C-DF6E-8598-451B-541CCB57B47E}"/>
              </a:ext>
            </a:extLst>
          </p:cNvPr>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BBA51D45-FC9F-4831-A553-F82518CDEA72}" type="slidenum">
              <a:rPr lang="en-US" sz="1000">
                <a:solidFill>
                  <a:srgbClr val="808080"/>
                </a:solidFill>
              </a:rPr>
              <a:t>5</a:t>
            </a:fld>
            <a:endParaRPr lang="en-US" sz="1000">
              <a:solidFill>
                <a:srgbClr val="808080"/>
              </a:solidFill>
            </a:endParaRPr>
          </a:p>
        </p:txBody>
      </p:sp>
    </p:spTree>
    <p:extLst>
      <p:ext uri="{BB962C8B-B14F-4D97-AF65-F5344CB8AC3E}">
        <p14:creationId xmlns:p14="http://schemas.microsoft.com/office/powerpoint/2010/main" val="237307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_0_Image1.jpg"/>
          <p:cNvPicPr>
            <a:picLocks noChangeAspect="1"/>
          </p:cNvPicPr>
          <p:nvPr/>
        </p:nvPicPr>
        <p:blipFill>
          <a:blip r:embed="rId2"/>
          <a:stretch>
            <a:fillRect/>
          </a:stretch>
        </p:blipFill>
        <p:spPr>
          <a:xfrm>
            <a:off x="1005840" y="1737360"/>
            <a:ext cx="4754880" cy="1299209"/>
          </a:xfrm>
          <a:prstGeom prst="rect">
            <a:avLst/>
          </a:prstGeom>
        </p:spPr>
      </p:pic>
      <p:sp>
        <p:nvSpPr>
          <p:cNvPr id="3" name="TextBox 2"/>
          <p:cNvSpPr txBox="1"/>
          <p:nvPr/>
        </p:nvSpPr>
        <p:spPr>
          <a:xfrm>
            <a:off x="960120" y="3566160"/>
            <a:ext cx="6858000" cy="1569660"/>
          </a:xfrm>
          <a:prstGeom prst="rect">
            <a:avLst/>
          </a:prstGeom>
          <a:noFill/>
        </p:spPr>
        <p:txBody>
          <a:bodyPr wrap="square">
            <a:spAutoFit/>
          </a:bodyPr>
          <a:lstStyle/>
          <a:p>
            <a:r>
              <a:rPr sz="4000" dirty="0">
                <a:solidFill>
                  <a:srgbClr val="0A0A0A"/>
                </a:solidFill>
                <a:latin typeface="Calibri"/>
              </a:rPr>
              <a:t>202</a:t>
            </a:r>
            <a:r>
              <a:rPr lang="en-CA" sz="4000" dirty="0">
                <a:solidFill>
                  <a:srgbClr val="0A0A0A"/>
                </a:solidFill>
                <a:latin typeface="Calibri"/>
              </a:rPr>
              <a:t>6</a:t>
            </a:r>
            <a:r>
              <a:rPr sz="4000" dirty="0">
                <a:solidFill>
                  <a:srgbClr val="0A0A0A"/>
                </a:solidFill>
                <a:latin typeface="Calibri"/>
              </a:rPr>
              <a:t> RLCA</a:t>
            </a:r>
          </a:p>
          <a:p>
            <a:r>
              <a:rPr sz="4000" dirty="0">
                <a:solidFill>
                  <a:srgbClr val="0A0A0A"/>
                </a:solidFill>
                <a:latin typeface="Calibri"/>
              </a:rPr>
              <a:t>Business Meeting</a:t>
            </a:r>
          </a:p>
          <a:p>
            <a:r>
              <a:rPr sz="1600" dirty="0">
                <a:solidFill>
                  <a:srgbClr val="0A0A0A"/>
                </a:solidFill>
                <a:latin typeface="Calibri"/>
              </a:rPr>
              <a:t>July 1</a:t>
            </a:r>
            <a:r>
              <a:rPr lang="en-CA" sz="1600" dirty="0">
                <a:solidFill>
                  <a:srgbClr val="0A0A0A"/>
                </a:solidFill>
                <a:latin typeface="Calibri"/>
              </a:rPr>
              <a:t>1</a:t>
            </a:r>
            <a:r>
              <a:rPr sz="1600" dirty="0">
                <a:solidFill>
                  <a:srgbClr val="0A0A0A"/>
                </a:solidFill>
                <a:latin typeface="Calibri"/>
              </a:rPr>
              <a:t>, 202</a:t>
            </a:r>
            <a:r>
              <a:rPr lang="en-CA" sz="1600" dirty="0">
                <a:solidFill>
                  <a:srgbClr val="0A0A0A"/>
                </a:solidFill>
                <a:latin typeface="Calibri"/>
              </a:rPr>
              <a:t>6</a:t>
            </a:r>
            <a:endParaRPr sz="1600" dirty="0">
              <a:solidFill>
                <a:srgbClr val="0A0A0A"/>
              </a:solidFill>
              <a:latin typeface="Calibri"/>
            </a:endParaRPr>
          </a:p>
        </p:txBody>
      </p:sp>
      <p:sp>
        <p:nvSpPr>
          <p:cNvPr id="4" name="TextBox 3"/>
          <p:cNvSpPr txBox="1"/>
          <p:nvPr/>
        </p:nvSpPr>
        <p:spPr>
          <a:xfrm>
            <a:off x="8321040" y="6382512"/>
            <a:ext cx="685800" cy="320040"/>
          </a:xfrm>
          <a:prstGeom prst="rect">
            <a:avLst/>
          </a:prstGeom>
          <a:noFill/>
        </p:spPr>
        <p:txBody>
          <a:bodyPr wrap="none">
            <a:spAutoFit/>
          </a:bodyPr>
          <a:lstStyle/>
          <a:p>
            <a:pPr algn="r"/>
            <a:fld id="{660EBBC7-19B5-4E4D-9CF8-E4440DE6659B}" type="slidenum">
              <a:rPr lang="en-US" sz="1000">
                <a:solidFill>
                  <a:srgbClr val="808080"/>
                </a:solidFill>
              </a:rPr>
              <a:t>6</a:t>
            </a:fld>
            <a:endParaRPr lang="en-US" sz="1000">
              <a:solidFill>
                <a:srgbClr val="80808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502920"/>
            <a:ext cx="8229600" cy="1005840"/>
          </a:xfrm>
          <a:prstGeom prst="rect">
            <a:avLst/>
          </a:prstGeom>
          <a:noFill/>
        </p:spPr>
        <p:txBody>
          <a:bodyPr wrap="square">
            <a:spAutoFit/>
          </a:bodyPr>
          <a:lstStyle/>
          <a:p>
            <a:r>
              <a:rPr sz="4000" b="1">
                <a:solidFill>
                  <a:srgbClr val="9E1B42"/>
                </a:solidFill>
                <a:latin typeface="Calibri"/>
              </a:rPr>
              <a:t>Motion #2</a:t>
            </a:r>
          </a:p>
        </p:txBody>
      </p:sp>
      <p:sp>
        <p:nvSpPr>
          <p:cNvPr id="3" name="TextBox 2"/>
          <p:cNvSpPr txBox="1"/>
          <p:nvPr/>
        </p:nvSpPr>
        <p:spPr>
          <a:xfrm>
            <a:off x="1051560" y="2103120"/>
            <a:ext cx="7223760" cy="2462213"/>
          </a:xfrm>
          <a:prstGeom prst="rect">
            <a:avLst/>
          </a:prstGeom>
          <a:noFill/>
        </p:spPr>
        <p:txBody>
          <a:bodyPr wrap="square">
            <a:spAutoFit/>
          </a:bodyPr>
          <a:lstStyle/>
          <a:p>
            <a:pPr>
              <a:spcAft>
                <a:spcPts val="600"/>
              </a:spcAft>
            </a:pPr>
            <a:r>
              <a:rPr sz="2400" dirty="0">
                <a:solidFill>
                  <a:srgbClr val="0A0A0A"/>
                </a:solidFill>
                <a:latin typeface="Calibri"/>
              </a:rPr>
              <a:t>I move to approve the minutes of the 202</a:t>
            </a:r>
            <a:r>
              <a:rPr lang="en-CA" sz="2400" dirty="0">
                <a:solidFill>
                  <a:srgbClr val="0A0A0A"/>
                </a:solidFill>
                <a:latin typeface="Calibri"/>
              </a:rPr>
              <a:t>5</a:t>
            </a:r>
            <a:r>
              <a:rPr sz="2400" dirty="0">
                <a:solidFill>
                  <a:srgbClr val="0A0A0A"/>
                </a:solidFill>
                <a:latin typeface="Calibri"/>
              </a:rPr>
              <a:t> AGM titled… ”Redstone Lake Cottagers Association Annual General Meeting, July 12, 202</a:t>
            </a:r>
            <a:r>
              <a:rPr lang="en-CA" sz="2400" dirty="0">
                <a:solidFill>
                  <a:srgbClr val="0A0A0A"/>
                </a:solidFill>
                <a:latin typeface="Calibri"/>
              </a:rPr>
              <a:t>5</a:t>
            </a:r>
            <a:r>
              <a:rPr sz="2400" dirty="0">
                <a:solidFill>
                  <a:srgbClr val="0A0A0A"/>
                </a:solidFill>
                <a:latin typeface="Calibri"/>
              </a:rPr>
              <a:t>” circulated in draft on Ju</a:t>
            </a:r>
            <a:r>
              <a:rPr lang="en-CA" sz="2400" dirty="0">
                <a:solidFill>
                  <a:srgbClr val="0A0A0A"/>
                </a:solidFill>
                <a:latin typeface="Calibri"/>
              </a:rPr>
              <a:t>ne</a:t>
            </a:r>
            <a:r>
              <a:rPr sz="2400" dirty="0">
                <a:solidFill>
                  <a:srgbClr val="0A0A0A"/>
                </a:solidFill>
                <a:latin typeface="Calibri"/>
              </a:rPr>
              <a:t> </a:t>
            </a:r>
            <a:r>
              <a:rPr lang="en-CA" sz="2400" dirty="0">
                <a:solidFill>
                  <a:srgbClr val="0A0A0A"/>
                </a:solidFill>
                <a:latin typeface="Calibri"/>
              </a:rPr>
              <a:t>29</a:t>
            </a:r>
            <a:r>
              <a:rPr sz="2400" dirty="0">
                <a:solidFill>
                  <a:srgbClr val="0A0A0A"/>
                </a:solidFill>
                <a:latin typeface="Calibri"/>
              </a:rPr>
              <a:t>, 202</a:t>
            </a:r>
            <a:r>
              <a:rPr lang="en-CA" sz="2400" dirty="0">
                <a:solidFill>
                  <a:srgbClr val="0A0A0A"/>
                </a:solidFill>
                <a:latin typeface="Calibri"/>
              </a:rPr>
              <a:t>6</a:t>
            </a:r>
            <a:endParaRPr sz="2400" dirty="0">
              <a:solidFill>
                <a:srgbClr val="0A0A0A"/>
              </a:solidFill>
              <a:latin typeface="Calibri"/>
            </a:endParaRPr>
          </a:p>
          <a:p>
            <a:pPr>
              <a:spcAft>
                <a:spcPts val="600"/>
              </a:spcAft>
            </a:pPr>
            <a:r>
              <a:rPr sz="2400" dirty="0">
                <a:solidFill>
                  <a:srgbClr val="0A0A0A"/>
                </a:solidFill>
                <a:latin typeface="Calibri"/>
              </a:rPr>
              <a:t>Seconded by…</a:t>
            </a:r>
          </a:p>
          <a:p>
            <a:pPr>
              <a:spcAft>
                <a:spcPts val="600"/>
              </a:spcAft>
            </a:pPr>
            <a:r>
              <a:rPr sz="2400" dirty="0">
                <a:solidFill>
                  <a:srgbClr val="0A0A0A"/>
                </a:solidFill>
                <a:latin typeface="Calibri"/>
              </a:rPr>
              <a:t>Vote by Show of </a:t>
            </a:r>
            <a:r>
              <a:rPr lang="en-CA" sz="2400" dirty="0">
                <a:solidFill>
                  <a:srgbClr val="0A0A0A"/>
                </a:solidFill>
                <a:latin typeface="Calibri"/>
              </a:rPr>
              <a:t>Envelopes</a:t>
            </a:r>
            <a:r>
              <a:rPr sz="2400" dirty="0">
                <a:solidFill>
                  <a:srgbClr val="0A0A0A"/>
                </a:solidFill>
                <a:latin typeface="Calibri"/>
              </a:rPr>
              <a:t>…</a:t>
            </a:r>
          </a:p>
        </p:txBody>
      </p:sp>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9E63AD84-4126-48E5-837E-491E5323AED4}" type="slidenum">
              <a:rPr lang="en-US" sz="1000">
                <a:solidFill>
                  <a:srgbClr val="808080"/>
                </a:solidFill>
              </a:rPr>
              <a:t>7</a:t>
            </a:fld>
            <a:endParaRPr lang="en-US" sz="1000">
              <a:solidFill>
                <a:srgbClr val="80808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51760"/>
            <a:ext cx="7680960" cy="1046440"/>
          </a:xfrm>
          <a:prstGeom prst="rect">
            <a:avLst/>
          </a:prstGeom>
          <a:noFill/>
        </p:spPr>
        <p:txBody>
          <a:bodyPr wrap="square">
            <a:spAutoFit/>
          </a:bodyPr>
          <a:lstStyle/>
          <a:p>
            <a:pPr algn="ctr"/>
            <a:r>
              <a:rPr sz="3400" b="1" dirty="0">
                <a:solidFill>
                  <a:srgbClr val="9E1B42"/>
                </a:solidFill>
                <a:latin typeface="Calibri"/>
              </a:rPr>
              <a:t>Donna Luger</a:t>
            </a:r>
          </a:p>
          <a:p>
            <a:pPr algn="ctr"/>
            <a:r>
              <a:rPr sz="2800" b="1" dirty="0">
                <a:solidFill>
                  <a:srgbClr val="9E1B42"/>
                </a:solidFill>
                <a:latin typeface="Calibri"/>
              </a:rPr>
              <a:t>Membership Co</a:t>
            </a:r>
            <a:r>
              <a:rPr lang="en-CA" sz="2800" b="1" dirty="0">
                <a:solidFill>
                  <a:srgbClr val="9E1B42"/>
                </a:solidFill>
                <a:latin typeface="Calibri"/>
              </a:rPr>
              <a:t>o</a:t>
            </a:r>
            <a:r>
              <a:rPr sz="2800" b="1" dirty="0" err="1">
                <a:solidFill>
                  <a:srgbClr val="9E1B42"/>
                </a:solidFill>
                <a:latin typeface="Calibri"/>
              </a:rPr>
              <a:t>rdinator</a:t>
            </a:r>
            <a:r>
              <a:rPr sz="2800" b="1" dirty="0">
                <a:solidFill>
                  <a:srgbClr val="9E1B42"/>
                </a:solidFill>
                <a:latin typeface="Calibri"/>
              </a:rPr>
              <a:t> and Treasurer</a:t>
            </a:r>
          </a:p>
        </p:txBody>
      </p:sp>
      <p:sp>
        <p:nvSpPr>
          <p:cNvPr id="3" name="TextBox 2"/>
          <p:cNvSpPr txBox="1"/>
          <p:nvPr/>
        </p:nvSpPr>
        <p:spPr>
          <a:xfrm>
            <a:off x="8321040" y="6382512"/>
            <a:ext cx="685800" cy="320040"/>
          </a:xfrm>
          <a:prstGeom prst="rect">
            <a:avLst/>
          </a:prstGeom>
          <a:noFill/>
        </p:spPr>
        <p:txBody>
          <a:bodyPr wrap="none">
            <a:spAutoFit/>
          </a:bodyPr>
          <a:lstStyle/>
          <a:p>
            <a:pPr algn="r"/>
            <a:fld id="{688892DE-8484-4D23-B823-7AF94889BD68}" type="slidenum">
              <a:rPr lang="en-US" sz="1000">
                <a:solidFill>
                  <a:srgbClr val="808080"/>
                </a:solidFill>
              </a:rPr>
              <a:t>8</a:t>
            </a:fld>
            <a:endParaRPr lang="en-US" sz="1000">
              <a:solidFill>
                <a:srgbClr val="80808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365760"/>
            <a:ext cx="8229600" cy="1384995"/>
          </a:xfrm>
          <a:prstGeom prst="rect">
            <a:avLst/>
          </a:prstGeom>
          <a:noFill/>
        </p:spPr>
        <p:txBody>
          <a:bodyPr wrap="square">
            <a:spAutoFit/>
          </a:bodyPr>
          <a:lstStyle/>
          <a:p>
            <a:r>
              <a:rPr sz="2800" b="1" dirty="0">
                <a:solidFill>
                  <a:srgbClr val="9E1B42"/>
                </a:solidFill>
                <a:latin typeface="Calibri"/>
              </a:rPr>
              <a:t>202</a:t>
            </a:r>
            <a:r>
              <a:rPr lang="en-CA" sz="2800" b="1" dirty="0">
                <a:solidFill>
                  <a:srgbClr val="9E1B42"/>
                </a:solidFill>
                <a:latin typeface="Calibri"/>
              </a:rPr>
              <a:t>6</a:t>
            </a:r>
            <a:r>
              <a:rPr sz="2800" b="1" dirty="0">
                <a:solidFill>
                  <a:srgbClr val="9E1B42"/>
                </a:solidFill>
                <a:latin typeface="Calibri"/>
              </a:rPr>
              <a:t> AGM MEMBERSHIP REPORT</a:t>
            </a:r>
          </a:p>
          <a:p>
            <a:r>
              <a:rPr sz="2800" b="0" dirty="0">
                <a:solidFill>
                  <a:srgbClr val="9E1B42"/>
                </a:solidFill>
                <a:latin typeface="Calibri"/>
              </a:rPr>
              <a:t>Breakdown by Lake - Members in Good Standing as of Dec 31, 202</a:t>
            </a:r>
            <a:r>
              <a:rPr lang="en-CA" sz="2800" b="0" dirty="0">
                <a:solidFill>
                  <a:srgbClr val="9E1B42"/>
                </a:solidFill>
                <a:latin typeface="Calibri"/>
              </a:rPr>
              <a:t>5</a:t>
            </a:r>
            <a:endParaRPr sz="2800" b="0" dirty="0">
              <a:solidFill>
                <a:srgbClr val="9E1B42"/>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014129525"/>
              </p:ext>
            </p:extLst>
          </p:nvPr>
        </p:nvGraphicFramePr>
        <p:xfrm>
          <a:off x="160638" y="1828800"/>
          <a:ext cx="8846202" cy="4805680"/>
        </p:xfrm>
        <a:graphic>
          <a:graphicData uri="http://schemas.openxmlformats.org/drawingml/2006/table">
            <a:tbl>
              <a:tblPr firstRow="1" bandRow="1">
                <a:tableStyleId>{21E4AEA4-8DFA-4A89-87EB-49C32662AFE0}</a:tableStyleId>
              </a:tblPr>
              <a:tblGrid>
                <a:gridCol w="219950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175686">
                  <a:extLst>
                    <a:ext uri="{9D8B030D-6E8A-4147-A177-3AD203B41FA5}">
                      <a16:colId xmlns:a16="http://schemas.microsoft.com/office/drawing/2014/main" val="20002"/>
                    </a:ext>
                  </a:extLst>
                </a:gridCol>
                <a:gridCol w="1642213">
                  <a:extLst>
                    <a:ext uri="{9D8B030D-6E8A-4147-A177-3AD203B41FA5}">
                      <a16:colId xmlns:a16="http://schemas.microsoft.com/office/drawing/2014/main" val="20003"/>
                    </a:ext>
                  </a:extLst>
                </a:gridCol>
              </a:tblGrid>
              <a:tr h="497840">
                <a:tc>
                  <a:txBody>
                    <a:bodyPr/>
                    <a:lstStyle/>
                    <a:p>
                      <a:pPr algn="l"/>
                      <a:r>
                        <a:rPr lang="en-CA" sz="2400" b="1" dirty="0">
                          <a:solidFill>
                            <a:schemeClr val="bg1"/>
                          </a:solidFill>
                        </a:rPr>
                        <a:t>Lake</a:t>
                      </a:r>
                      <a:endParaRPr sz="2400" b="1" dirty="0">
                        <a:solidFill>
                          <a:schemeClr val="bg1"/>
                        </a:solidFill>
                        <a:latin typeface="Calibri"/>
                      </a:endParaRPr>
                    </a:p>
                  </a:txBody>
                  <a:tcPr/>
                </a:tc>
                <a:tc>
                  <a:txBody>
                    <a:bodyPr/>
                    <a:lstStyle/>
                    <a:p>
                      <a:pPr algn="ctr"/>
                      <a:r>
                        <a:rPr lang="en-CA" sz="2400" b="1" dirty="0">
                          <a:solidFill>
                            <a:schemeClr val="bg1"/>
                          </a:solidFill>
                        </a:rPr>
                        <a:t># Potential Properties</a:t>
                      </a:r>
                      <a:endParaRPr sz="2400" b="1" dirty="0">
                        <a:solidFill>
                          <a:schemeClr val="bg1"/>
                        </a:solidFill>
                        <a:latin typeface="Calibri"/>
                      </a:endParaRPr>
                    </a:p>
                  </a:txBody>
                  <a:tcPr/>
                </a:tc>
                <a:tc>
                  <a:txBody>
                    <a:bodyPr/>
                    <a:lstStyle/>
                    <a:p>
                      <a:pPr algn="ctr"/>
                      <a:r>
                        <a:rPr lang="en-CA" sz="2400" b="1" dirty="0">
                          <a:solidFill>
                            <a:schemeClr val="bg1"/>
                          </a:solidFill>
                        </a:rPr>
                        <a:t># Members in Good Standing</a:t>
                      </a:r>
                      <a:endParaRPr sz="2400" b="1" dirty="0">
                        <a:solidFill>
                          <a:schemeClr val="bg1"/>
                        </a:solidFill>
                        <a:latin typeface="Calibri"/>
                      </a:endParaRPr>
                    </a:p>
                  </a:txBody>
                  <a:tcPr/>
                </a:tc>
                <a:tc>
                  <a:txBody>
                    <a:bodyPr/>
                    <a:lstStyle/>
                    <a:p>
                      <a:pPr algn="ctr"/>
                      <a:r>
                        <a:rPr lang="en-CA" sz="2400" b="1" dirty="0">
                          <a:solidFill>
                            <a:schemeClr val="bg1"/>
                          </a:solidFill>
                          <a:latin typeface="Calibri"/>
                        </a:rPr>
                        <a:t>% of total properties</a:t>
                      </a:r>
                      <a:endParaRPr sz="2400" b="1" dirty="0">
                        <a:solidFill>
                          <a:schemeClr val="bg1"/>
                        </a:solidFill>
                        <a:latin typeface="Calibri"/>
                      </a:endParaRPr>
                    </a:p>
                  </a:txBody>
                  <a:tcPr/>
                </a:tc>
                <a:extLst>
                  <a:ext uri="{0D108BD9-81ED-4DB2-BD59-A6C34878D82A}">
                    <a16:rowId xmlns:a16="http://schemas.microsoft.com/office/drawing/2014/main" val="10000"/>
                  </a:ext>
                </a:extLst>
              </a:tr>
              <a:tr h="497840">
                <a:tc>
                  <a:txBody>
                    <a:bodyPr/>
                    <a:lstStyle/>
                    <a:p>
                      <a:pPr algn="l"/>
                      <a:r>
                        <a:rPr lang="en-CA" sz="2400" b="0" dirty="0">
                          <a:solidFill>
                            <a:srgbClr val="0A0A0A"/>
                          </a:solidFill>
                          <a:latin typeface="Calibri"/>
                        </a:rPr>
                        <a:t>Redstone</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359</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185</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52%</a:t>
                      </a:r>
                      <a:endParaRPr sz="2400" b="0" dirty="0">
                        <a:solidFill>
                          <a:srgbClr val="0A0A0A"/>
                        </a:solidFill>
                        <a:latin typeface="Calibri"/>
                      </a:endParaRPr>
                    </a:p>
                  </a:txBody>
                  <a:tcPr/>
                </a:tc>
                <a:extLst>
                  <a:ext uri="{0D108BD9-81ED-4DB2-BD59-A6C34878D82A}">
                    <a16:rowId xmlns:a16="http://schemas.microsoft.com/office/drawing/2014/main" val="10001"/>
                  </a:ext>
                </a:extLst>
              </a:tr>
              <a:tr h="497840">
                <a:tc>
                  <a:txBody>
                    <a:bodyPr/>
                    <a:lstStyle/>
                    <a:p>
                      <a:pPr algn="l"/>
                      <a:r>
                        <a:rPr lang="en-CA" sz="2400" b="0" dirty="0">
                          <a:solidFill>
                            <a:srgbClr val="0A0A0A"/>
                          </a:solidFill>
                          <a:latin typeface="Calibri"/>
                        </a:rPr>
                        <a:t>Little Redstone</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157</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92</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59%</a:t>
                      </a:r>
                      <a:endParaRPr sz="2400" b="0" dirty="0">
                        <a:solidFill>
                          <a:srgbClr val="0A0A0A"/>
                        </a:solidFill>
                        <a:latin typeface="Calibri"/>
                      </a:endParaRPr>
                    </a:p>
                  </a:txBody>
                  <a:tcPr/>
                </a:tc>
                <a:extLst>
                  <a:ext uri="{0D108BD9-81ED-4DB2-BD59-A6C34878D82A}">
                    <a16:rowId xmlns:a16="http://schemas.microsoft.com/office/drawing/2014/main" val="10002"/>
                  </a:ext>
                </a:extLst>
              </a:tr>
              <a:tr h="497840">
                <a:tc>
                  <a:txBody>
                    <a:bodyPr/>
                    <a:lstStyle/>
                    <a:p>
                      <a:pPr algn="l"/>
                      <a:r>
                        <a:rPr lang="en-CA" sz="2400" b="0" dirty="0">
                          <a:solidFill>
                            <a:srgbClr val="0A0A0A"/>
                          </a:solidFill>
                          <a:latin typeface="Calibri"/>
                        </a:rPr>
                        <a:t>Bitter</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64</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24</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38%</a:t>
                      </a:r>
                      <a:endParaRPr sz="2400" b="0" dirty="0">
                        <a:solidFill>
                          <a:srgbClr val="0A0A0A"/>
                        </a:solidFill>
                        <a:latin typeface="Calibri"/>
                      </a:endParaRPr>
                    </a:p>
                  </a:txBody>
                  <a:tcPr/>
                </a:tc>
                <a:extLst>
                  <a:ext uri="{0D108BD9-81ED-4DB2-BD59-A6C34878D82A}">
                    <a16:rowId xmlns:a16="http://schemas.microsoft.com/office/drawing/2014/main" val="10003"/>
                  </a:ext>
                </a:extLst>
              </a:tr>
              <a:tr h="497840">
                <a:tc>
                  <a:txBody>
                    <a:bodyPr/>
                    <a:lstStyle/>
                    <a:p>
                      <a:pPr algn="l"/>
                      <a:r>
                        <a:rPr lang="en-CA" sz="2400" b="0" dirty="0">
                          <a:solidFill>
                            <a:srgbClr val="0A0A0A"/>
                          </a:solidFill>
                          <a:latin typeface="Calibri"/>
                        </a:rPr>
                        <a:t>Pelaw</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25</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11</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44%</a:t>
                      </a:r>
                      <a:endParaRPr sz="2400" b="0" dirty="0">
                        <a:solidFill>
                          <a:srgbClr val="0A0A0A"/>
                        </a:solidFill>
                        <a:latin typeface="Calibri"/>
                      </a:endParaRPr>
                    </a:p>
                  </a:txBody>
                  <a:tcPr/>
                </a:tc>
                <a:extLst>
                  <a:ext uri="{0D108BD9-81ED-4DB2-BD59-A6C34878D82A}">
                    <a16:rowId xmlns:a16="http://schemas.microsoft.com/office/drawing/2014/main" val="10004"/>
                  </a:ext>
                </a:extLst>
              </a:tr>
              <a:tr h="497840">
                <a:tc>
                  <a:txBody>
                    <a:bodyPr/>
                    <a:lstStyle/>
                    <a:p>
                      <a:pPr algn="l"/>
                      <a:r>
                        <a:rPr lang="en-CA" sz="2400" b="0" dirty="0">
                          <a:solidFill>
                            <a:srgbClr val="0A0A0A"/>
                          </a:solidFill>
                          <a:latin typeface="Calibri"/>
                        </a:rPr>
                        <a:t>Burdock</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22</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9</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41%</a:t>
                      </a:r>
                      <a:endParaRPr sz="2400" b="0" dirty="0">
                        <a:solidFill>
                          <a:srgbClr val="0A0A0A"/>
                        </a:solidFill>
                        <a:latin typeface="Calibri"/>
                      </a:endParaRPr>
                    </a:p>
                  </a:txBody>
                  <a:tcPr/>
                </a:tc>
                <a:extLst>
                  <a:ext uri="{0D108BD9-81ED-4DB2-BD59-A6C34878D82A}">
                    <a16:rowId xmlns:a16="http://schemas.microsoft.com/office/drawing/2014/main" val="10005"/>
                  </a:ext>
                </a:extLst>
              </a:tr>
              <a:tr h="497840">
                <a:tc>
                  <a:txBody>
                    <a:bodyPr/>
                    <a:lstStyle/>
                    <a:p>
                      <a:pPr algn="l"/>
                      <a:r>
                        <a:rPr lang="en-CA" sz="2400" b="0" dirty="0">
                          <a:solidFill>
                            <a:srgbClr val="0A0A0A"/>
                          </a:solidFill>
                          <a:latin typeface="Calibri"/>
                        </a:rPr>
                        <a:t>Coleman</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19</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12</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63%</a:t>
                      </a:r>
                      <a:endParaRPr sz="2400" b="0" dirty="0">
                        <a:solidFill>
                          <a:srgbClr val="0A0A0A"/>
                        </a:solidFill>
                        <a:latin typeface="Calibri"/>
                      </a:endParaRPr>
                    </a:p>
                  </a:txBody>
                  <a:tcPr/>
                </a:tc>
                <a:extLst>
                  <a:ext uri="{0D108BD9-81ED-4DB2-BD59-A6C34878D82A}">
                    <a16:rowId xmlns:a16="http://schemas.microsoft.com/office/drawing/2014/main" val="10006"/>
                  </a:ext>
                </a:extLst>
              </a:tr>
              <a:tr h="497840">
                <a:tc>
                  <a:txBody>
                    <a:bodyPr/>
                    <a:lstStyle/>
                    <a:p>
                      <a:pPr algn="l"/>
                      <a:r>
                        <a:rPr sz="2400" b="0" dirty="0">
                          <a:solidFill>
                            <a:srgbClr val="0A0A0A"/>
                          </a:solidFill>
                        </a:rPr>
                        <a:t>Long (Tedious)</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28</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9</a:t>
                      </a:r>
                      <a:endParaRPr sz="2400" b="0" dirty="0">
                        <a:solidFill>
                          <a:srgbClr val="0A0A0A"/>
                        </a:solidFill>
                        <a:latin typeface="Calibri"/>
                      </a:endParaRPr>
                    </a:p>
                  </a:txBody>
                  <a:tcPr/>
                </a:tc>
                <a:tc>
                  <a:txBody>
                    <a:bodyPr/>
                    <a:lstStyle/>
                    <a:p>
                      <a:pPr algn="ctr"/>
                      <a:r>
                        <a:rPr lang="en-CA" sz="2400" b="0" dirty="0">
                          <a:solidFill>
                            <a:srgbClr val="0A0A0A"/>
                          </a:solidFill>
                          <a:latin typeface="Calibri"/>
                        </a:rPr>
                        <a:t>32%</a:t>
                      </a:r>
                      <a:endParaRPr sz="2400" b="0" dirty="0">
                        <a:solidFill>
                          <a:srgbClr val="0A0A0A"/>
                        </a:solidFill>
                        <a:latin typeface="Calibri"/>
                      </a:endParaRPr>
                    </a:p>
                  </a:txBody>
                  <a:tcPr/>
                </a:tc>
                <a:extLst>
                  <a:ext uri="{0D108BD9-81ED-4DB2-BD59-A6C34878D82A}">
                    <a16:rowId xmlns:a16="http://schemas.microsoft.com/office/drawing/2014/main" val="10007"/>
                  </a:ext>
                </a:extLst>
              </a:tr>
              <a:tr h="497840">
                <a:tc>
                  <a:txBody>
                    <a:bodyPr/>
                    <a:lstStyle/>
                    <a:p>
                      <a:pPr algn="l"/>
                      <a:r>
                        <a:rPr sz="2400" b="1" dirty="0">
                          <a:solidFill>
                            <a:srgbClr val="0A0A0A"/>
                          </a:solidFill>
                        </a:rPr>
                        <a:t>Total: </a:t>
                      </a:r>
                      <a:endParaRPr sz="2400" b="1" dirty="0">
                        <a:solidFill>
                          <a:srgbClr val="0A0A0A"/>
                        </a:solidFill>
                        <a:latin typeface="Calibri"/>
                      </a:endParaRPr>
                    </a:p>
                  </a:txBody>
                  <a:tcPr/>
                </a:tc>
                <a:tc>
                  <a:txBody>
                    <a:bodyPr/>
                    <a:lstStyle/>
                    <a:p>
                      <a:pPr algn="ctr"/>
                      <a:r>
                        <a:rPr lang="en-CA" sz="2400" b="1" dirty="0">
                          <a:solidFill>
                            <a:srgbClr val="0A0A0A"/>
                          </a:solidFill>
                          <a:latin typeface="Calibri"/>
                        </a:rPr>
                        <a:t>674</a:t>
                      </a:r>
                      <a:endParaRPr sz="2400" b="1" dirty="0">
                        <a:solidFill>
                          <a:srgbClr val="0A0A0A"/>
                        </a:solidFill>
                        <a:latin typeface="Calibri"/>
                      </a:endParaRPr>
                    </a:p>
                  </a:txBody>
                  <a:tcPr/>
                </a:tc>
                <a:tc>
                  <a:txBody>
                    <a:bodyPr/>
                    <a:lstStyle/>
                    <a:p>
                      <a:pPr algn="ctr"/>
                      <a:r>
                        <a:rPr lang="en-CA" sz="2400" b="1" dirty="0">
                          <a:solidFill>
                            <a:srgbClr val="0A0A0A"/>
                          </a:solidFill>
                          <a:latin typeface="Calibri"/>
                        </a:rPr>
                        <a:t>342</a:t>
                      </a:r>
                      <a:endParaRPr sz="2400" b="1" dirty="0">
                        <a:solidFill>
                          <a:srgbClr val="0A0A0A"/>
                        </a:solidFill>
                        <a:latin typeface="Calibri"/>
                      </a:endParaRPr>
                    </a:p>
                  </a:txBody>
                  <a:tcPr/>
                </a:tc>
                <a:tc>
                  <a:txBody>
                    <a:bodyPr/>
                    <a:lstStyle/>
                    <a:p>
                      <a:pPr algn="ctr"/>
                      <a:r>
                        <a:rPr lang="en-CA" sz="2400" b="1" dirty="0">
                          <a:solidFill>
                            <a:srgbClr val="0A0A0A"/>
                          </a:solidFill>
                          <a:latin typeface="Calibri"/>
                        </a:rPr>
                        <a:t>51%</a:t>
                      </a:r>
                      <a:endParaRPr sz="2400" b="1" dirty="0">
                        <a:solidFill>
                          <a:srgbClr val="0A0A0A"/>
                        </a:solidFill>
                        <a:latin typeface="Calibri"/>
                      </a:endParaRPr>
                    </a:p>
                  </a:txBody>
                  <a:tcPr/>
                </a:tc>
                <a:extLst>
                  <a:ext uri="{0D108BD9-81ED-4DB2-BD59-A6C34878D82A}">
                    <a16:rowId xmlns:a16="http://schemas.microsoft.com/office/drawing/2014/main" val="10008"/>
                  </a:ext>
                </a:extLst>
              </a:tr>
            </a:tbl>
          </a:graphicData>
        </a:graphic>
      </p:graphicFrame>
      <p:sp>
        <p:nvSpPr>
          <p:cNvPr id="4" name="TextBox 3"/>
          <p:cNvSpPr txBox="1"/>
          <p:nvPr/>
        </p:nvSpPr>
        <p:spPr>
          <a:xfrm>
            <a:off x="3200400" y="6309360"/>
            <a:ext cx="2743200" cy="320040"/>
          </a:xfrm>
          <a:prstGeom prst="rect">
            <a:avLst/>
          </a:prstGeom>
          <a:noFill/>
        </p:spPr>
        <p:txBody>
          <a:bodyPr wrap="none">
            <a:spAutoFit/>
          </a:bodyPr>
          <a:lstStyle/>
          <a:p>
            <a:pPr algn="ctr"/>
            <a:r>
              <a:rPr sz="900">
                <a:solidFill>
                  <a:srgbClr val="808080"/>
                </a:solidFill>
                <a:latin typeface="Calibri"/>
              </a:rPr>
              <a:t>July 11, 2026</a:t>
            </a:r>
          </a:p>
        </p:txBody>
      </p:sp>
      <p:sp>
        <p:nvSpPr>
          <p:cNvPr id="5" name="TextBox 4"/>
          <p:cNvSpPr txBox="1"/>
          <p:nvPr/>
        </p:nvSpPr>
        <p:spPr>
          <a:xfrm>
            <a:off x="8321040" y="6382512"/>
            <a:ext cx="685800" cy="320040"/>
          </a:xfrm>
          <a:prstGeom prst="rect">
            <a:avLst/>
          </a:prstGeom>
          <a:noFill/>
        </p:spPr>
        <p:txBody>
          <a:bodyPr wrap="none">
            <a:spAutoFit/>
          </a:bodyPr>
          <a:lstStyle/>
          <a:p>
            <a:pPr algn="r"/>
            <a:fld id="{9C25F538-00CF-439A-BFC1-229D10FF770A}" type="slidenum">
              <a:rPr lang="en-US" sz="1000">
                <a:solidFill>
                  <a:srgbClr val="808080"/>
                </a:solidFill>
              </a:rPr>
              <a:t>9</a:t>
            </a:fld>
            <a:endParaRPr lang="en-US" sz="1000">
              <a:solidFill>
                <a:srgbClr val="80808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3649</TotalTime>
  <Words>1293</Words>
  <Application>Microsoft Macintosh PowerPoint</Application>
  <PresentationFormat>On-screen Show (4:3)</PresentationFormat>
  <Paragraphs>227</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Jess Kidd</cp:lastModifiedBy>
  <cp:revision>23</cp:revision>
  <dcterms:created xsi:type="dcterms:W3CDTF">2013-01-27T09:14:16Z</dcterms:created>
  <dcterms:modified xsi:type="dcterms:W3CDTF">2026-07-12T22:12:47Z</dcterms:modified>
  <cp:category/>
</cp:coreProperties>
</file>